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2"/>
  </p:notesMasterIdLst>
  <p:sldIdLst>
    <p:sldId id="256" r:id="rId2"/>
    <p:sldId id="257" r:id="rId3"/>
    <p:sldId id="259" r:id="rId4"/>
    <p:sldId id="277" r:id="rId5"/>
    <p:sldId id="258" r:id="rId6"/>
    <p:sldId id="260" r:id="rId7"/>
    <p:sldId id="261" r:id="rId8"/>
    <p:sldId id="266" r:id="rId9"/>
    <p:sldId id="265" r:id="rId10"/>
    <p:sldId id="262" r:id="rId11"/>
    <p:sldId id="263" r:id="rId12"/>
    <p:sldId id="264" r:id="rId13"/>
    <p:sldId id="269" r:id="rId14"/>
    <p:sldId id="270" r:id="rId15"/>
    <p:sldId id="271" r:id="rId16"/>
    <p:sldId id="268" r:id="rId17"/>
    <p:sldId id="272" r:id="rId18"/>
    <p:sldId id="274" r:id="rId19"/>
    <p:sldId id="275"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3" autoAdjust="0"/>
    <p:restoredTop sz="60304" autoAdjust="0"/>
  </p:normalViewPr>
  <p:slideViewPr>
    <p:cSldViewPr snapToGrid="0">
      <p:cViewPr varScale="1">
        <p:scale>
          <a:sx n="56" d="100"/>
          <a:sy n="56" d="100"/>
        </p:scale>
        <p:origin x="21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7F54BB-1A57-4406-912B-932400420D80}" type="datetimeFigureOut">
              <a:rPr lang="en-US" smtClean="0"/>
              <a:t>12/16/2015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91EEA8-D512-4837-8A3A-19DBFE92AA3C}" type="slidenum">
              <a:rPr lang="en-US" smtClean="0"/>
              <a:t>‹#›</a:t>
            </a:fld>
            <a:endParaRPr lang="en-US"/>
          </a:p>
        </p:txBody>
      </p:sp>
    </p:spTree>
    <p:extLst>
      <p:ext uri="{BB962C8B-B14F-4D97-AF65-F5344CB8AC3E}">
        <p14:creationId xmlns:p14="http://schemas.microsoft.com/office/powerpoint/2010/main" val="901882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When I first starting thinking about projects for this class I wanted find an idea that was novel and could also be immediately useful for myself and others.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I was biking a lot of the </a:t>
            </a:r>
            <a:r>
              <a:rPr lang="en-US" sz="1200" kern="1200" dirty="0" err="1" smtClean="0">
                <a:solidFill>
                  <a:schemeClr val="tx1"/>
                </a:solidFill>
                <a:effectLst/>
                <a:latin typeface="+mn-lt"/>
                <a:ea typeface="+mn-ea"/>
                <a:cs typeface="+mn-cs"/>
              </a:rPr>
              <a:t>singletrack</a:t>
            </a:r>
            <a:r>
              <a:rPr lang="en-US" sz="1200" kern="1200" dirty="0" smtClean="0">
                <a:solidFill>
                  <a:schemeClr val="tx1"/>
                </a:solidFill>
                <a:effectLst/>
                <a:latin typeface="+mn-lt"/>
                <a:ea typeface="+mn-ea"/>
                <a:cs typeface="+mn-cs"/>
              </a:rPr>
              <a:t> mountain bike trails in the Bangor area and I wasn’t very familiar with the Orono/Old Town trail network.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I decided to start bringing my bike with me on the days I came to campus so I could explore the trails after my classes.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first time I went out for a ride I remember I ended up getting turned around or lost numerous times. On the second trip, I ended up coming out of the woods at the mill in Old Town and biked pavement back.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I thought to myself, if I can get this turned around on a relatively small trail network than it must be extremely hard to navigate through larger trail systems.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Since I, and most other bikers, carry their phones on their person it makes sense to have a system that not only aids in traversing trail systems, but also can provide trail information to its users. </a:t>
            </a:r>
          </a:p>
        </p:txBody>
      </p:sp>
      <p:sp>
        <p:nvSpPr>
          <p:cNvPr id="4" name="Slide Number Placeholder 3"/>
          <p:cNvSpPr>
            <a:spLocks noGrp="1"/>
          </p:cNvSpPr>
          <p:nvPr>
            <p:ph type="sldNum" sz="quarter" idx="10"/>
          </p:nvPr>
        </p:nvSpPr>
        <p:spPr/>
        <p:txBody>
          <a:bodyPr/>
          <a:lstStyle/>
          <a:p>
            <a:fld id="{0E91EEA8-D512-4837-8A3A-19DBFE92AA3C}" type="slidenum">
              <a:rPr lang="en-US" smtClean="0"/>
              <a:t>1</a:t>
            </a:fld>
            <a:endParaRPr lang="en-US"/>
          </a:p>
        </p:txBody>
      </p:sp>
    </p:spTree>
    <p:extLst>
      <p:ext uri="{BB962C8B-B14F-4D97-AF65-F5344CB8AC3E}">
        <p14:creationId xmlns:p14="http://schemas.microsoft.com/office/powerpoint/2010/main" val="1434428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In addition to having accurate paths for each trail, I also wanted to have various trail information for the trails, such as: local trail names, IMBA trail ratings, land management, pets allowed, etc.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This meant I would need to have some sort of data collection method.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 decided to utilize an open source data collection app, called </a:t>
            </a:r>
            <a:r>
              <a:rPr lang="en-US" sz="1200" kern="1200" dirty="0" err="1" smtClean="0">
                <a:solidFill>
                  <a:schemeClr val="tx1"/>
                </a:solidFill>
                <a:effectLst/>
                <a:latin typeface="+mn-lt"/>
                <a:ea typeface="+mn-ea"/>
                <a:cs typeface="+mn-cs"/>
              </a:rPr>
              <a:t>GeoODK</a:t>
            </a:r>
            <a:r>
              <a:rPr lang="en-US" sz="1200" kern="1200" dirty="0" smtClean="0">
                <a:solidFill>
                  <a:schemeClr val="tx1"/>
                </a:solidFill>
                <a:effectLst/>
                <a:latin typeface="+mn-lt"/>
                <a:ea typeface="+mn-ea"/>
                <a:cs typeface="+mn-cs"/>
              </a:rPr>
              <a:t> Collect, which I had prior experience with.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smtClean="0">
                <a:solidFill>
                  <a:schemeClr val="tx1"/>
                </a:solidFill>
                <a:effectLst/>
                <a:latin typeface="+mn-lt"/>
                <a:ea typeface="+mn-ea"/>
                <a:cs typeface="+mn-cs"/>
              </a:rPr>
              <a:t>GeoODK</a:t>
            </a:r>
            <a:r>
              <a:rPr lang="en-US" sz="1200" kern="1200" dirty="0" smtClean="0">
                <a:solidFill>
                  <a:schemeClr val="tx1"/>
                </a:solidFill>
                <a:effectLst/>
                <a:latin typeface="+mn-lt"/>
                <a:ea typeface="+mn-ea"/>
                <a:cs typeface="+mn-cs"/>
              </a:rPr>
              <a:t> Collect uses XML based forms that the user can fill out on their mobile device and send back to an aggregate server through an internet connection.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This allowed me to collect trail paths and information in the woods and send it back to the server in real time.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 spent some time and programmed two forms that would be used by the app for my data collection: 1) ‘Trail_Info_CollectorV2.xml’ and 2) ‘Feature_Collector.xml’.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trail info form allowed the user to input data such as: trail name, record the trail path (at 1 sec intervals), trail type, various IMBA rating categories, and add additional comments if desired.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feature collector form let the user input location (GPS), feature type, take a picture, and additional comments about the feature.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Although the feature collector form was not used for this system, it could be used to collect locations of important landmarks. </a:t>
            </a:r>
          </a:p>
          <a:p>
            <a:endParaRPr lang="en-US" dirty="0"/>
          </a:p>
        </p:txBody>
      </p:sp>
      <p:sp>
        <p:nvSpPr>
          <p:cNvPr id="4" name="Slide Number Placeholder 3"/>
          <p:cNvSpPr>
            <a:spLocks noGrp="1"/>
          </p:cNvSpPr>
          <p:nvPr>
            <p:ph type="sldNum" sz="quarter" idx="10"/>
          </p:nvPr>
        </p:nvSpPr>
        <p:spPr/>
        <p:txBody>
          <a:bodyPr/>
          <a:lstStyle/>
          <a:p>
            <a:fld id="{0E91EEA8-D512-4837-8A3A-19DBFE92AA3C}" type="slidenum">
              <a:rPr lang="en-US" smtClean="0"/>
              <a:t>10</a:t>
            </a:fld>
            <a:endParaRPr lang="en-US"/>
          </a:p>
        </p:txBody>
      </p:sp>
    </p:spTree>
    <p:extLst>
      <p:ext uri="{BB962C8B-B14F-4D97-AF65-F5344CB8AC3E}">
        <p14:creationId xmlns:p14="http://schemas.microsoft.com/office/powerpoint/2010/main" val="3877108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data sent back to the server was sent to an ODK Aggregate client that I hosted on my Google App Engine.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This enables multiple users to send data back to the server simultaneously.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Furthermore, I could sign in to the client and export the data in various formats.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For this project, I exported the records as a csv.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Upon importing the CSV into QGIS I realized that the format of the trail path wasn’t compliant with the WKT format that QGIS wanted the </a:t>
            </a:r>
            <a:r>
              <a:rPr lang="en-US" sz="1200" kern="1200" dirty="0" err="1" smtClean="0">
                <a:solidFill>
                  <a:schemeClr val="tx1"/>
                </a:solidFill>
                <a:effectLst/>
                <a:latin typeface="+mn-lt"/>
                <a:ea typeface="+mn-ea"/>
                <a:cs typeface="+mn-cs"/>
              </a:rPr>
              <a:t>linestrings</a:t>
            </a:r>
            <a:r>
              <a:rPr lang="en-US" sz="1200" kern="1200" dirty="0" smtClean="0">
                <a:solidFill>
                  <a:schemeClr val="tx1"/>
                </a:solidFill>
                <a:effectLst/>
                <a:latin typeface="+mn-lt"/>
                <a:ea typeface="+mn-ea"/>
                <a:cs typeface="+mn-cs"/>
              </a:rPr>
              <a:t> to be formatted as.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format of the nodes was exported from the </a:t>
            </a:r>
            <a:r>
              <a:rPr lang="en-US" sz="1200" kern="1200" dirty="0" err="1" smtClean="0">
                <a:solidFill>
                  <a:schemeClr val="tx1"/>
                </a:solidFill>
                <a:effectLst/>
                <a:latin typeface="+mn-lt"/>
                <a:ea typeface="+mn-ea"/>
                <a:cs typeface="+mn-cs"/>
              </a:rPr>
              <a:t>GeoODK</a:t>
            </a:r>
            <a:r>
              <a:rPr lang="en-US" sz="1200" kern="1200" dirty="0" smtClean="0">
                <a:solidFill>
                  <a:schemeClr val="tx1"/>
                </a:solidFill>
                <a:effectLst/>
                <a:latin typeface="+mn-lt"/>
                <a:ea typeface="+mn-ea"/>
                <a:cs typeface="+mn-cs"/>
              </a:rPr>
              <a:t> app as, ‘lat1 lon1 elev1 acc1; lat2 lon2…’.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In order to be WKT compliant the format would need to be, ‘LINESTRING((lon1 lat1, lon2 lat2,…))’.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My solution was to write a Python script that would iterate through all tuples in the CSV and convert the ‘</a:t>
            </a:r>
            <a:r>
              <a:rPr lang="en-US" sz="1200" kern="1200" dirty="0" err="1" smtClean="0">
                <a:solidFill>
                  <a:schemeClr val="tx1"/>
                </a:solidFill>
                <a:effectLst/>
                <a:latin typeface="+mn-lt"/>
                <a:ea typeface="+mn-ea"/>
                <a:cs typeface="+mn-cs"/>
              </a:rPr>
              <a:t>trail_path</a:t>
            </a:r>
            <a:r>
              <a:rPr lang="en-US" sz="1200" kern="1200" dirty="0" smtClean="0">
                <a:solidFill>
                  <a:schemeClr val="tx1"/>
                </a:solidFill>
                <a:effectLst/>
                <a:latin typeface="+mn-lt"/>
                <a:ea typeface="+mn-ea"/>
                <a:cs typeface="+mn-cs"/>
              </a:rPr>
              <a:t>’ field to the WKT format and write the new tuple to a new CSV. </a:t>
            </a:r>
          </a:p>
          <a:p>
            <a:endParaRPr lang="en-US" dirty="0"/>
          </a:p>
        </p:txBody>
      </p:sp>
      <p:sp>
        <p:nvSpPr>
          <p:cNvPr id="4" name="Slide Number Placeholder 3"/>
          <p:cNvSpPr>
            <a:spLocks noGrp="1"/>
          </p:cNvSpPr>
          <p:nvPr>
            <p:ph type="sldNum" sz="quarter" idx="10"/>
          </p:nvPr>
        </p:nvSpPr>
        <p:spPr/>
        <p:txBody>
          <a:bodyPr/>
          <a:lstStyle/>
          <a:p>
            <a:fld id="{0E91EEA8-D512-4837-8A3A-19DBFE92AA3C}" type="slidenum">
              <a:rPr lang="en-US" smtClean="0"/>
              <a:t>11</a:t>
            </a:fld>
            <a:endParaRPr lang="en-US"/>
          </a:p>
        </p:txBody>
      </p:sp>
    </p:spTree>
    <p:extLst>
      <p:ext uri="{BB962C8B-B14F-4D97-AF65-F5344CB8AC3E}">
        <p14:creationId xmlns:p14="http://schemas.microsoft.com/office/powerpoint/2010/main" val="3293188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final output was a CSV that could be imported into QGIS and then exported as a shapefile that I could then add into my geodatabase.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Here is the output.</a:t>
            </a:r>
          </a:p>
          <a:p>
            <a:endParaRPr lang="en-US" dirty="0"/>
          </a:p>
        </p:txBody>
      </p:sp>
      <p:sp>
        <p:nvSpPr>
          <p:cNvPr id="4" name="Slide Number Placeholder 3"/>
          <p:cNvSpPr>
            <a:spLocks noGrp="1"/>
          </p:cNvSpPr>
          <p:nvPr>
            <p:ph type="sldNum" sz="quarter" idx="10"/>
          </p:nvPr>
        </p:nvSpPr>
        <p:spPr/>
        <p:txBody>
          <a:bodyPr/>
          <a:lstStyle/>
          <a:p>
            <a:fld id="{0E91EEA8-D512-4837-8A3A-19DBFE92AA3C}" type="slidenum">
              <a:rPr lang="en-US" smtClean="0"/>
              <a:t>12</a:t>
            </a:fld>
            <a:endParaRPr lang="en-US"/>
          </a:p>
        </p:txBody>
      </p:sp>
    </p:spTree>
    <p:extLst>
      <p:ext uri="{BB962C8B-B14F-4D97-AF65-F5344CB8AC3E}">
        <p14:creationId xmlns:p14="http://schemas.microsoft.com/office/powerpoint/2010/main" val="3020675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Since I knew I was going to ultimately use the </a:t>
            </a:r>
            <a:r>
              <a:rPr lang="en-US" sz="1200" kern="1200" dirty="0" err="1" smtClean="0">
                <a:solidFill>
                  <a:schemeClr val="tx1"/>
                </a:solidFill>
                <a:effectLst/>
                <a:latin typeface="+mn-lt"/>
                <a:ea typeface="+mn-ea"/>
                <a:cs typeface="+mn-cs"/>
              </a:rPr>
              <a:t>OpenStreetMap</a:t>
            </a:r>
            <a:r>
              <a:rPr lang="en-US" sz="1200" kern="1200" dirty="0" smtClean="0">
                <a:solidFill>
                  <a:schemeClr val="tx1"/>
                </a:solidFill>
                <a:effectLst/>
                <a:latin typeface="+mn-lt"/>
                <a:ea typeface="+mn-ea"/>
                <a:cs typeface="+mn-cs"/>
              </a:rPr>
              <a:t> background as my base layer I decided to download the path data from their servers to compare that data with the data I had already collected.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downloaded data was taken from the Java </a:t>
            </a:r>
            <a:r>
              <a:rPr lang="en-US" sz="1200" kern="1200" dirty="0" err="1" smtClean="0">
                <a:solidFill>
                  <a:schemeClr val="tx1"/>
                </a:solidFill>
                <a:effectLst/>
                <a:latin typeface="+mn-lt"/>
                <a:ea typeface="+mn-ea"/>
                <a:cs typeface="+mn-cs"/>
              </a:rPr>
              <a:t>OpenStreetMap</a:t>
            </a:r>
            <a:r>
              <a:rPr lang="en-US" sz="1200" kern="1200" dirty="0" smtClean="0">
                <a:solidFill>
                  <a:schemeClr val="tx1"/>
                </a:solidFill>
                <a:effectLst/>
                <a:latin typeface="+mn-lt"/>
                <a:ea typeface="+mn-ea"/>
                <a:cs typeface="+mn-cs"/>
              </a:rPr>
              <a:t> Editor and exported as a GPX.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GPX was then imported into QGIS and exported as a shapefile to be added to my geodatabase.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Looking at the data, it appears that some of the data was taken from the University’s trail data and some was just digitized in. </a:t>
            </a:r>
          </a:p>
          <a:p>
            <a:endParaRPr lang="en-US" dirty="0"/>
          </a:p>
        </p:txBody>
      </p:sp>
      <p:sp>
        <p:nvSpPr>
          <p:cNvPr id="4" name="Slide Number Placeholder 3"/>
          <p:cNvSpPr>
            <a:spLocks noGrp="1"/>
          </p:cNvSpPr>
          <p:nvPr>
            <p:ph type="sldNum" sz="quarter" idx="10"/>
          </p:nvPr>
        </p:nvSpPr>
        <p:spPr/>
        <p:txBody>
          <a:bodyPr/>
          <a:lstStyle/>
          <a:p>
            <a:fld id="{0E91EEA8-D512-4837-8A3A-19DBFE92AA3C}" type="slidenum">
              <a:rPr lang="en-US" smtClean="0"/>
              <a:t>13</a:t>
            </a:fld>
            <a:endParaRPr lang="en-US"/>
          </a:p>
        </p:txBody>
      </p:sp>
    </p:spTree>
    <p:extLst>
      <p:ext uri="{BB962C8B-B14F-4D97-AF65-F5344CB8AC3E}">
        <p14:creationId xmlns:p14="http://schemas.microsoft.com/office/powerpoint/2010/main" val="1693844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So now, I had a huge mess of</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data in my geodatabase, including: 1) ‘</a:t>
            </a:r>
            <a:r>
              <a:rPr lang="en-US" sz="1200" kern="1200" dirty="0" err="1" smtClean="0">
                <a:solidFill>
                  <a:schemeClr val="tx1"/>
                </a:solidFill>
                <a:effectLst/>
                <a:latin typeface="+mn-lt"/>
                <a:ea typeface="+mn-ea"/>
                <a:cs typeface="+mn-cs"/>
              </a:rPr>
              <a:t>UMaineData_BikeTrails</a:t>
            </a:r>
            <a:r>
              <a:rPr lang="en-US" sz="1200" kern="1200" dirty="0" smtClean="0">
                <a:solidFill>
                  <a:schemeClr val="tx1"/>
                </a:solidFill>
                <a:effectLst/>
                <a:latin typeface="+mn-lt"/>
                <a:ea typeface="+mn-ea"/>
                <a:cs typeface="+mn-cs"/>
              </a:rPr>
              <a:t>’, 2) ‘</a:t>
            </a:r>
            <a:r>
              <a:rPr lang="en-US" sz="1200" kern="1200" dirty="0" err="1" smtClean="0">
                <a:solidFill>
                  <a:schemeClr val="tx1"/>
                </a:solidFill>
                <a:effectLst/>
                <a:latin typeface="+mn-lt"/>
                <a:ea typeface="+mn-ea"/>
                <a:cs typeface="+mn-cs"/>
              </a:rPr>
              <a:t>StravaRidesData</a:t>
            </a:r>
            <a:r>
              <a:rPr lang="en-US" sz="1200" kern="1200" dirty="0" smtClean="0">
                <a:solidFill>
                  <a:schemeClr val="tx1"/>
                </a:solidFill>
                <a:effectLst/>
                <a:latin typeface="+mn-lt"/>
                <a:ea typeface="+mn-ea"/>
                <a:cs typeface="+mn-cs"/>
              </a:rPr>
              <a:t>’, 3) ‘</a:t>
            </a:r>
            <a:r>
              <a:rPr lang="en-US" sz="1200" kern="1200" dirty="0" err="1" smtClean="0">
                <a:solidFill>
                  <a:schemeClr val="tx1"/>
                </a:solidFill>
                <a:effectLst/>
                <a:latin typeface="+mn-lt"/>
                <a:ea typeface="+mn-ea"/>
                <a:cs typeface="+mn-cs"/>
              </a:rPr>
              <a:t>GarminRides</a:t>
            </a:r>
            <a:r>
              <a:rPr lang="en-US" sz="1200" kern="1200" dirty="0" smtClean="0">
                <a:solidFill>
                  <a:schemeClr val="tx1"/>
                </a:solidFill>
                <a:effectLst/>
                <a:latin typeface="+mn-lt"/>
                <a:ea typeface="+mn-ea"/>
                <a:cs typeface="+mn-cs"/>
              </a:rPr>
              <a:t>’, 4) ‘</a:t>
            </a:r>
            <a:r>
              <a:rPr lang="en-US" sz="1200" kern="1200" dirty="0" err="1" smtClean="0">
                <a:solidFill>
                  <a:schemeClr val="tx1"/>
                </a:solidFill>
                <a:effectLst/>
                <a:latin typeface="+mn-lt"/>
                <a:ea typeface="+mn-ea"/>
                <a:cs typeface="+mn-cs"/>
              </a:rPr>
              <a:t>ODKData_TrailInfoCollector</a:t>
            </a:r>
            <a:r>
              <a:rPr lang="en-US" sz="1200" kern="1200" dirty="0" smtClean="0">
                <a:solidFill>
                  <a:schemeClr val="tx1"/>
                </a:solidFill>
                <a:effectLst/>
                <a:latin typeface="+mn-lt"/>
                <a:ea typeface="+mn-ea"/>
                <a:cs typeface="+mn-cs"/>
              </a:rPr>
              <a:t>’, and 5) ‘</a:t>
            </a:r>
            <a:r>
              <a:rPr lang="en-US" sz="1200" kern="1200" dirty="0" err="1" smtClean="0">
                <a:solidFill>
                  <a:schemeClr val="tx1"/>
                </a:solidFill>
                <a:effectLst/>
                <a:latin typeface="+mn-lt"/>
                <a:ea typeface="+mn-ea"/>
                <a:cs typeface="+mn-cs"/>
              </a:rPr>
              <a:t>OSMData_OronoTrails</a:t>
            </a:r>
            <a:r>
              <a:rPr lang="en-US" sz="1200" kern="1200" dirty="0" smtClean="0">
                <a:solidFill>
                  <a:schemeClr val="tx1"/>
                </a:solidFill>
                <a:effectLst/>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next step was to go through all of my datasets and pick the best paths for each trail by comparing it to the other sources and aerial imagery.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 could usually see parts of the trails in the aerial imagery so I could then use this to assess which path is the most accurate.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Generally, the ‘</a:t>
            </a:r>
            <a:r>
              <a:rPr lang="en-US" sz="1200" kern="1200" dirty="0" err="1" smtClean="0">
                <a:solidFill>
                  <a:schemeClr val="tx1"/>
                </a:solidFill>
                <a:effectLst/>
                <a:latin typeface="+mn-lt"/>
                <a:ea typeface="+mn-ea"/>
                <a:cs typeface="+mn-cs"/>
              </a:rPr>
              <a:t>ODKData_TrailInfoCollector</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GarminRides</a:t>
            </a:r>
            <a:r>
              <a:rPr lang="en-US" sz="1200" kern="1200" dirty="0" smtClean="0">
                <a:solidFill>
                  <a:schemeClr val="tx1"/>
                </a:solidFill>
                <a:effectLst/>
                <a:latin typeface="+mn-lt"/>
                <a:ea typeface="+mn-ea"/>
                <a:cs typeface="+mn-cs"/>
              </a:rPr>
              <a:t>’  datasets were the most accurate for the </a:t>
            </a:r>
            <a:r>
              <a:rPr lang="en-US" sz="1200" kern="1200" dirty="0" err="1" smtClean="0">
                <a:solidFill>
                  <a:schemeClr val="tx1"/>
                </a:solidFill>
                <a:effectLst/>
                <a:latin typeface="+mn-lt"/>
                <a:ea typeface="+mn-ea"/>
                <a:cs typeface="+mn-cs"/>
              </a:rPr>
              <a:t>singletrack</a:t>
            </a:r>
            <a:r>
              <a:rPr lang="en-US" sz="1200" kern="1200" dirty="0" smtClean="0">
                <a:solidFill>
                  <a:schemeClr val="tx1"/>
                </a:solidFill>
                <a:effectLst/>
                <a:latin typeface="+mn-lt"/>
                <a:ea typeface="+mn-ea"/>
                <a:cs typeface="+mn-cs"/>
              </a:rPr>
              <a:t> and main trails respectively.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 then made a feature dataset for my ‘</a:t>
            </a:r>
            <a:r>
              <a:rPr lang="en-US" sz="1200" kern="1200" dirty="0" err="1" smtClean="0">
                <a:solidFill>
                  <a:schemeClr val="tx1"/>
                </a:solidFill>
                <a:effectLst/>
                <a:latin typeface="+mn-lt"/>
                <a:ea typeface="+mn-ea"/>
                <a:cs typeface="+mn-cs"/>
              </a:rPr>
              <a:t>FinalData</a:t>
            </a:r>
            <a:r>
              <a:rPr lang="en-US" sz="1200" kern="1200" dirty="0" smtClean="0">
                <a:solidFill>
                  <a:schemeClr val="tx1"/>
                </a:solidFill>
                <a:effectLst/>
                <a:latin typeface="+mn-lt"/>
                <a:ea typeface="+mn-ea"/>
                <a:cs typeface="+mn-cs"/>
              </a:rPr>
              <a:t>’, which included the feature classes: 1) ‘</a:t>
            </a:r>
            <a:r>
              <a:rPr lang="en-US" sz="1200" kern="1200" dirty="0" err="1" smtClean="0">
                <a:solidFill>
                  <a:schemeClr val="tx1"/>
                </a:solidFill>
                <a:effectLst/>
                <a:latin typeface="+mn-lt"/>
                <a:ea typeface="+mn-ea"/>
                <a:cs typeface="+mn-cs"/>
              </a:rPr>
              <a:t>FeatureData</a:t>
            </a:r>
            <a:r>
              <a:rPr lang="en-US" sz="1200" kern="1200" dirty="0" smtClean="0">
                <a:solidFill>
                  <a:schemeClr val="tx1"/>
                </a:solidFill>
                <a:effectLst/>
                <a:latin typeface="+mn-lt"/>
                <a:ea typeface="+mn-ea"/>
                <a:cs typeface="+mn-cs"/>
              </a:rPr>
              <a:t>’, 2) ‘</a:t>
            </a:r>
            <a:r>
              <a:rPr lang="en-US" sz="1200" kern="1200" dirty="0" err="1" smtClean="0">
                <a:solidFill>
                  <a:schemeClr val="tx1"/>
                </a:solidFill>
                <a:effectLst/>
                <a:latin typeface="+mn-lt"/>
                <a:ea typeface="+mn-ea"/>
                <a:cs typeface="+mn-cs"/>
              </a:rPr>
              <a:t>IntersectionData</a:t>
            </a:r>
            <a:r>
              <a:rPr lang="en-US" sz="1200" kern="1200" dirty="0" smtClean="0">
                <a:solidFill>
                  <a:schemeClr val="tx1"/>
                </a:solidFill>
                <a:effectLst/>
                <a:latin typeface="+mn-lt"/>
                <a:ea typeface="+mn-ea"/>
                <a:cs typeface="+mn-cs"/>
              </a:rPr>
              <a:t>’, and 3) ‘</a:t>
            </a:r>
            <a:r>
              <a:rPr lang="en-US" sz="1200" kern="1200" dirty="0" err="1" smtClean="0">
                <a:solidFill>
                  <a:schemeClr val="tx1"/>
                </a:solidFill>
                <a:effectLst/>
                <a:latin typeface="+mn-lt"/>
                <a:ea typeface="+mn-ea"/>
                <a:cs typeface="+mn-cs"/>
              </a:rPr>
              <a:t>TrailInfo</a:t>
            </a:r>
            <a:r>
              <a:rPr lang="en-US" sz="1200" kern="1200" dirty="0" smtClean="0">
                <a:solidFill>
                  <a:schemeClr val="tx1"/>
                </a:solidFill>
                <a:effectLst/>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As I went through the data I would cut and paste the ‘best’ representative path for each trail in my ‘</a:t>
            </a:r>
            <a:r>
              <a:rPr lang="en-US" sz="1200" kern="1200" dirty="0" err="1" smtClean="0">
                <a:solidFill>
                  <a:schemeClr val="tx1"/>
                </a:solidFill>
                <a:effectLst/>
                <a:latin typeface="+mn-lt"/>
                <a:ea typeface="+mn-ea"/>
                <a:cs typeface="+mn-cs"/>
              </a:rPr>
              <a:t>TrailInfo</a:t>
            </a:r>
            <a:r>
              <a:rPr lang="en-US" sz="1200" kern="1200" dirty="0" smtClean="0">
                <a:solidFill>
                  <a:schemeClr val="tx1"/>
                </a:solidFill>
                <a:effectLst/>
                <a:latin typeface="+mn-lt"/>
                <a:ea typeface="+mn-ea"/>
                <a:cs typeface="+mn-cs"/>
              </a:rPr>
              <a:t>’ class, filling in the appropriate attributes for each feature.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At the end, I went through and double checked for topological errors and cleaned up any mistakes I made while digitizing.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E91EEA8-D512-4837-8A3A-19DBFE92AA3C}" type="slidenum">
              <a:rPr lang="en-US" smtClean="0"/>
              <a:t>14</a:t>
            </a:fld>
            <a:endParaRPr lang="en-US"/>
          </a:p>
        </p:txBody>
      </p:sp>
    </p:spTree>
    <p:extLst>
      <p:ext uri="{BB962C8B-B14F-4D97-AF65-F5344CB8AC3E}">
        <p14:creationId xmlns:p14="http://schemas.microsoft.com/office/powerpoint/2010/main" val="1502935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On the left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result was a nice clean trail system layer that had all of the trails in the portion of the </a:t>
            </a:r>
            <a:r>
              <a:rPr lang="en-US" sz="1200" kern="1200" dirty="0" err="1" smtClean="0">
                <a:solidFill>
                  <a:schemeClr val="tx1"/>
                </a:solidFill>
                <a:effectLst/>
                <a:latin typeface="+mn-lt"/>
                <a:ea typeface="+mn-ea"/>
                <a:cs typeface="+mn-cs"/>
              </a:rPr>
              <a:t>DeMeritt</a:t>
            </a:r>
            <a:r>
              <a:rPr lang="en-US" sz="1200" kern="1200" dirty="0" smtClean="0">
                <a:solidFill>
                  <a:schemeClr val="tx1"/>
                </a:solidFill>
                <a:effectLst/>
                <a:latin typeface="+mn-lt"/>
                <a:ea typeface="+mn-ea"/>
                <a:cs typeface="+mn-cs"/>
              </a:rPr>
              <a:t> Forest behind the University, including all of the attributes needed for my </a:t>
            </a:r>
            <a:r>
              <a:rPr lang="en-US" sz="1200" kern="1200" dirty="0" err="1" smtClean="0">
                <a:solidFill>
                  <a:schemeClr val="tx1"/>
                </a:solidFill>
                <a:effectLst/>
                <a:latin typeface="+mn-lt"/>
                <a:ea typeface="+mn-ea"/>
                <a:cs typeface="+mn-cs"/>
              </a:rPr>
              <a:t>singletrack</a:t>
            </a:r>
            <a:r>
              <a:rPr lang="en-US" sz="1200" kern="1200" dirty="0" smtClean="0">
                <a:solidFill>
                  <a:schemeClr val="tx1"/>
                </a:solidFill>
                <a:effectLst/>
                <a:latin typeface="+mn-lt"/>
                <a:ea typeface="+mn-ea"/>
                <a:cs typeface="+mn-cs"/>
              </a:rPr>
              <a:t> bike trails.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 started adding features to my ‘</a:t>
            </a:r>
            <a:r>
              <a:rPr lang="en-US" sz="1200" kern="1200" dirty="0" err="1" smtClean="0">
                <a:solidFill>
                  <a:schemeClr val="tx1"/>
                </a:solidFill>
                <a:effectLst/>
                <a:latin typeface="+mn-lt"/>
                <a:ea typeface="+mn-ea"/>
                <a:cs typeface="+mn-cs"/>
              </a:rPr>
              <a:t>IntersectionData</a:t>
            </a:r>
            <a:r>
              <a:rPr lang="en-US" sz="1200" kern="1200" dirty="0" smtClean="0">
                <a:solidFill>
                  <a:schemeClr val="tx1"/>
                </a:solidFill>
                <a:effectLst/>
                <a:latin typeface="+mn-lt"/>
                <a:ea typeface="+mn-ea"/>
                <a:cs typeface="+mn-cs"/>
              </a:rPr>
              <a:t>’ layer, using the </a:t>
            </a:r>
            <a:r>
              <a:rPr lang="en-US" sz="1200" kern="1200" dirty="0" err="1" smtClean="0">
                <a:solidFill>
                  <a:schemeClr val="tx1"/>
                </a:solidFill>
                <a:effectLst/>
                <a:latin typeface="+mn-lt"/>
                <a:ea typeface="+mn-ea"/>
                <a:cs typeface="+mn-cs"/>
              </a:rPr>
              <a:t>UMaine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DeMeritt</a:t>
            </a:r>
            <a:r>
              <a:rPr lang="en-US" sz="1200" kern="1200" dirty="0" smtClean="0">
                <a:solidFill>
                  <a:schemeClr val="tx1"/>
                </a:solidFill>
                <a:effectLst/>
                <a:latin typeface="+mn-lt"/>
                <a:ea typeface="+mn-ea"/>
                <a:cs typeface="+mn-cs"/>
              </a:rPr>
              <a:t> Forest PDF as a baselayer.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 added all of the features on the PDF map to my dataset and entered all of the data I needed for each intersection.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This included adding a hyperlink column for the pictures of each intersection.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 was unable to get pictures for each intersection, but I downloaded some sample pictures that would be used to show the functionality of the system.</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 the right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did some preliminary styling to see how the data looked.</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E91EEA8-D512-4837-8A3A-19DBFE92AA3C}" type="slidenum">
              <a:rPr lang="en-US" smtClean="0"/>
              <a:t>15</a:t>
            </a:fld>
            <a:endParaRPr lang="en-US"/>
          </a:p>
        </p:txBody>
      </p:sp>
    </p:spTree>
    <p:extLst>
      <p:ext uri="{BB962C8B-B14F-4D97-AF65-F5344CB8AC3E}">
        <p14:creationId xmlns:p14="http://schemas.microsoft.com/office/powerpoint/2010/main" val="770455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With all of my data complete, I decided to return back to the Java </a:t>
            </a:r>
            <a:r>
              <a:rPr lang="en-US" sz="1200" kern="1200" dirty="0" err="1" smtClean="0">
                <a:solidFill>
                  <a:schemeClr val="tx1"/>
                </a:solidFill>
                <a:effectLst/>
                <a:latin typeface="+mn-lt"/>
                <a:ea typeface="+mn-ea"/>
                <a:cs typeface="+mn-cs"/>
              </a:rPr>
              <a:t>OpenStreeMap</a:t>
            </a:r>
            <a:r>
              <a:rPr lang="en-US" sz="1200" kern="1200" dirty="0" smtClean="0">
                <a:solidFill>
                  <a:schemeClr val="tx1"/>
                </a:solidFill>
                <a:effectLst/>
                <a:latin typeface="+mn-lt"/>
                <a:ea typeface="+mn-ea"/>
                <a:cs typeface="+mn-cs"/>
              </a:rPr>
              <a:t> Editor program so I could make the changes needed to get the OSM Baselayer to match up with my trails.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First,</a:t>
            </a:r>
            <a:r>
              <a:rPr lang="en-US" sz="1200" kern="1200" baseline="0" dirty="0" smtClean="0">
                <a:solidFill>
                  <a:schemeClr val="tx1"/>
                </a:solidFill>
                <a:effectLst/>
                <a:latin typeface="+mn-lt"/>
                <a:ea typeface="+mn-ea"/>
                <a:cs typeface="+mn-cs"/>
              </a:rPr>
              <a:t> I </a:t>
            </a:r>
            <a:r>
              <a:rPr lang="en-US" sz="1200" kern="1200" dirty="0" smtClean="0">
                <a:solidFill>
                  <a:schemeClr val="tx1"/>
                </a:solidFill>
                <a:effectLst/>
                <a:latin typeface="+mn-lt"/>
                <a:ea typeface="+mn-ea"/>
                <a:cs typeface="+mn-cs"/>
              </a:rPr>
              <a:t>had to adjust my ‘</a:t>
            </a:r>
            <a:r>
              <a:rPr lang="en-US" sz="1200" kern="1200" dirty="0" err="1" smtClean="0">
                <a:solidFill>
                  <a:schemeClr val="tx1"/>
                </a:solidFill>
                <a:effectLst/>
                <a:latin typeface="+mn-lt"/>
                <a:ea typeface="+mn-ea"/>
                <a:cs typeface="+mn-cs"/>
              </a:rPr>
              <a:t>TrailInfo</a:t>
            </a:r>
            <a:r>
              <a:rPr lang="en-US" sz="1200" kern="1200" dirty="0" smtClean="0">
                <a:solidFill>
                  <a:schemeClr val="tx1"/>
                </a:solidFill>
                <a:effectLst/>
                <a:latin typeface="+mn-lt"/>
                <a:ea typeface="+mn-ea"/>
                <a:cs typeface="+mn-cs"/>
              </a:rPr>
              <a:t>’ layer in</a:t>
            </a:r>
            <a:r>
              <a:rPr lang="en-US" sz="1200" kern="1200" baseline="0" dirty="0" smtClean="0">
                <a:solidFill>
                  <a:schemeClr val="tx1"/>
                </a:solidFill>
                <a:effectLst/>
                <a:latin typeface="+mn-lt"/>
                <a:ea typeface="+mn-ea"/>
                <a:cs typeface="+mn-cs"/>
              </a:rPr>
              <a:t> ArcMap </a:t>
            </a:r>
            <a:r>
              <a:rPr lang="en-US" sz="1200" kern="1200" dirty="0" smtClean="0">
                <a:solidFill>
                  <a:schemeClr val="tx1"/>
                </a:solidFill>
                <a:effectLst/>
                <a:latin typeface="+mn-lt"/>
                <a:ea typeface="+mn-ea"/>
                <a:cs typeface="+mn-cs"/>
              </a:rPr>
              <a:t>to include some of the attributes that are required by </a:t>
            </a:r>
            <a:r>
              <a:rPr lang="en-US" sz="1200" kern="1200" dirty="0" err="1" smtClean="0">
                <a:solidFill>
                  <a:schemeClr val="tx1"/>
                </a:solidFill>
                <a:effectLst/>
                <a:latin typeface="+mn-lt"/>
                <a:ea typeface="+mn-ea"/>
                <a:cs typeface="+mn-cs"/>
              </a:rPr>
              <a:t>OpenStreetMap</a:t>
            </a:r>
            <a:r>
              <a:rPr lang="en-US" sz="1200" kern="1200" dirty="0" smtClean="0">
                <a:solidFill>
                  <a:schemeClr val="tx1"/>
                </a:solidFill>
                <a:effectLst/>
                <a:latin typeface="+mn-lt"/>
                <a:ea typeface="+mn-ea"/>
                <a:cs typeface="+mn-cs"/>
              </a:rPr>
              <a:t> in order to style paths correctly.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This required me digging through some documentation,</a:t>
            </a:r>
            <a:r>
              <a:rPr lang="en-US" sz="1200" kern="1200" baseline="0" dirty="0" smtClean="0">
                <a:solidFill>
                  <a:schemeClr val="tx1"/>
                </a:solidFill>
                <a:effectLst/>
                <a:latin typeface="+mn-lt"/>
                <a:ea typeface="+mn-ea"/>
                <a:cs typeface="+mn-cs"/>
              </a:rPr>
              <a:t> namely</a:t>
            </a:r>
            <a:r>
              <a:rPr lang="en-US" sz="1200" kern="1200" dirty="0" smtClean="0">
                <a:solidFill>
                  <a:schemeClr val="tx1"/>
                </a:solidFill>
                <a:effectLst/>
                <a:latin typeface="+mn-lt"/>
                <a:ea typeface="+mn-ea"/>
                <a:cs typeface="+mn-cs"/>
              </a:rPr>
              <a:t> the </a:t>
            </a:r>
            <a:r>
              <a:rPr lang="en-US" sz="1200" kern="1200" dirty="0" err="1" smtClean="0">
                <a:solidFill>
                  <a:schemeClr val="tx1"/>
                </a:solidFill>
                <a:effectLst/>
                <a:latin typeface="+mn-lt"/>
                <a:ea typeface="+mn-ea"/>
                <a:cs typeface="+mn-cs"/>
              </a:rPr>
              <a:t>OpenStreetMap</a:t>
            </a:r>
            <a:r>
              <a:rPr lang="en-US" sz="1200" kern="1200" dirty="0" smtClean="0">
                <a:solidFill>
                  <a:schemeClr val="tx1"/>
                </a:solidFill>
                <a:effectLst/>
                <a:latin typeface="+mn-lt"/>
                <a:ea typeface="+mn-ea"/>
                <a:cs typeface="+mn-cs"/>
              </a:rPr>
              <a:t> map features reference, to determine how to tag each path accordingly (http://wiki.openstreetmap.org/wiki/Map_Features).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 then exported the ‘</a:t>
            </a:r>
            <a:r>
              <a:rPr lang="en-US" sz="1200" kern="1200" dirty="0" err="1" smtClean="0">
                <a:solidFill>
                  <a:schemeClr val="tx1"/>
                </a:solidFill>
                <a:effectLst/>
                <a:latin typeface="+mn-lt"/>
                <a:ea typeface="+mn-ea"/>
                <a:cs typeface="+mn-cs"/>
              </a:rPr>
              <a:t>TrailInfo</a:t>
            </a:r>
            <a:r>
              <a:rPr lang="en-US" sz="1200" kern="1200" dirty="0" smtClean="0">
                <a:solidFill>
                  <a:schemeClr val="tx1"/>
                </a:solidFill>
                <a:effectLst/>
                <a:latin typeface="+mn-lt"/>
                <a:ea typeface="+mn-ea"/>
                <a:cs typeface="+mn-cs"/>
              </a:rPr>
              <a:t>’ layer as a shapefile that could be imported in Java </a:t>
            </a:r>
            <a:r>
              <a:rPr lang="en-US" sz="1200" kern="1200" dirty="0" err="1" smtClean="0">
                <a:solidFill>
                  <a:schemeClr val="tx1"/>
                </a:solidFill>
                <a:effectLst/>
                <a:latin typeface="+mn-lt"/>
                <a:ea typeface="+mn-ea"/>
                <a:cs typeface="+mn-cs"/>
              </a:rPr>
              <a:t>OpenStreetMap</a:t>
            </a:r>
            <a:r>
              <a:rPr lang="en-US" sz="1200" kern="1200" dirty="0" smtClean="0">
                <a:solidFill>
                  <a:schemeClr val="tx1"/>
                </a:solidFill>
                <a:effectLst/>
                <a:latin typeface="+mn-lt"/>
                <a:ea typeface="+mn-ea"/>
                <a:cs typeface="+mn-cs"/>
              </a:rPr>
              <a:t> Editor.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From here, I deleted all of the previous trails from the OSM servers and pasted my trails in their places. After replacing all of the old trails with the new trails I then had to go through all of the trails to make sure that all of the tag fields were properly populated from the shapefile.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Once everything was finalized I uploaded the changes to the OSM server.</a:t>
            </a:r>
          </a:p>
          <a:p>
            <a:endParaRPr lang="en-US" dirty="0"/>
          </a:p>
        </p:txBody>
      </p:sp>
      <p:sp>
        <p:nvSpPr>
          <p:cNvPr id="4" name="Slide Number Placeholder 3"/>
          <p:cNvSpPr>
            <a:spLocks noGrp="1"/>
          </p:cNvSpPr>
          <p:nvPr>
            <p:ph type="sldNum" sz="quarter" idx="10"/>
          </p:nvPr>
        </p:nvSpPr>
        <p:spPr/>
        <p:txBody>
          <a:bodyPr/>
          <a:lstStyle/>
          <a:p>
            <a:fld id="{0E91EEA8-D512-4837-8A3A-19DBFE92AA3C}" type="slidenum">
              <a:rPr lang="en-US" smtClean="0"/>
              <a:t>16</a:t>
            </a:fld>
            <a:endParaRPr lang="en-US"/>
          </a:p>
        </p:txBody>
      </p:sp>
    </p:spTree>
    <p:extLst>
      <p:ext uri="{BB962C8B-B14F-4D97-AF65-F5344CB8AC3E}">
        <p14:creationId xmlns:p14="http://schemas.microsoft.com/office/powerpoint/2010/main" val="2809050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This resulted in an OSM </a:t>
            </a:r>
            <a:r>
              <a:rPr lang="en-US" sz="1200" kern="1200" dirty="0" err="1" smtClean="0">
                <a:solidFill>
                  <a:schemeClr val="tx1"/>
                </a:solidFill>
                <a:effectLst/>
                <a:latin typeface="+mn-lt"/>
                <a:ea typeface="+mn-ea"/>
                <a:cs typeface="+mn-cs"/>
              </a:rPr>
              <a:t>baselayer</a:t>
            </a:r>
            <a:r>
              <a:rPr lang="en-US" sz="1200" kern="1200" dirty="0" smtClean="0">
                <a:solidFill>
                  <a:schemeClr val="tx1"/>
                </a:solidFill>
                <a:effectLst/>
                <a:latin typeface="+mn-lt"/>
                <a:ea typeface="+mn-ea"/>
                <a:cs typeface="+mn-cs"/>
              </a:rPr>
              <a:t> that lined up perfectly with my </a:t>
            </a:r>
            <a:r>
              <a:rPr lang="en-US" sz="1200" kern="1200" dirty="0" err="1" smtClean="0">
                <a:solidFill>
                  <a:schemeClr val="tx1"/>
                </a:solidFill>
                <a:effectLst/>
                <a:latin typeface="+mn-lt"/>
                <a:ea typeface="+mn-ea"/>
                <a:cs typeface="+mn-cs"/>
              </a:rPr>
              <a:t>TrailInfo</a:t>
            </a:r>
            <a:r>
              <a:rPr lang="en-US" sz="1200" kern="1200" dirty="0" smtClean="0">
                <a:solidFill>
                  <a:schemeClr val="tx1"/>
                </a:solidFill>
                <a:effectLst/>
                <a:latin typeface="+mn-lt"/>
                <a:ea typeface="+mn-ea"/>
                <a:cs typeface="+mn-cs"/>
              </a:rPr>
              <a:t> layer.</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E91EEA8-D512-4837-8A3A-19DBFE92AA3C}" type="slidenum">
              <a:rPr lang="en-US" smtClean="0"/>
              <a:t>17</a:t>
            </a:fld>
            <a:endParaRPr lang="en-US"/>
          </a:p>
        </p:txBody>
      </p:sp>
    </p:spTree>
    <p:extLst>
      <p:ext uri="{BB962C8B-B14F-4D97-AF65-F5344CB8AC3E}">
        <p14:creationId xmlns:p14="http://schemas.microsoft.com/office/powerpoint/2010/main" val="1835652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From here, I could style all of my trails appropriately in my ArcMap project to create my final output map.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 exported the PDF from ArcMap with the maintained georeference information so users could use the PDF for navigation on their phones.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As discussed earlier, this wouldn’t allow users to acquire information about the trails and it could not be extendable to other trail systems, so I had to start thinking about how I was going to get to the end result I wanted.  </a:t>
            </a:r>
          </a:p>
          <a:p>
            <a:endParaRPr lang="en-US" dirty="0"/>
          </a:p>
        </p:txBody>
      </p:sp>
      <p:sp>
        <p:nvSpPr>
          <p:cNvPr id="4" name="Slide Number Placeholder 3"/>
          <p:cNvSpPr>
            <a:spLocks noGrp="1"/>
          </p:cNvSpPr>
          <p:nvPr>
            <p:ph type="sldNum" sz="quarter" idx="10"/>
          </p:nvPr>
        </p:nvSpPr>
        <p:spPr/>
        <p:txBody>
          <a:bodyPr/>
          <a:lstStyle/>
          <a:p>
            <a:fld id="{0E91EEA8-D512-4837-8A3A-19DBFE92AA3C}" type="slidenum">
              <a:rPr lang="en-US" smtClean="0"/>
              <a:t>18</a:t>
            </a:fld>
            <a:endParaRPr lang="en-US"/>
          </a:p>
        </p:txBody>
      </p:sp>
    </p:spTree>
    <p:extLst>
      <p:ext uri="{BB962C8B-B14F-4D97-AF65-F5344CB8AC3E}">
        <p14:creationId xmlns:p14="http://schemas.microsoft.com/office/powerpoint/2010/main" val="2942906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 wanted to take my local trail information system and convert it to a relatively simple interactive web app that easily be used on a mobile device.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After some preliminary research early in the semester I determined that using Leaflet would be the best choice for my needs.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Leaflet is an open source JavaScript library designed for creating interactive web maps implemented through CSS and HTML.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Compared to some of its alternatives it is considered lightweight, simple and flexible.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It is very similar to </a:t>
            </a:r>
            <a:r>
              <a:rPr lang="en-US" sz="1200" kern="1200" dirty="0" err="1" smtClean="0">
                <a:solidFill>
                  <a:schemeClr val="tx1"/>
                </a:solidFill>
                <a:effectLst/>
                <a:latin typeface="+mn-lt"/>
                <a:ea typeface="+mn-ea"/>
                <a:cs typeface="+mn-cs"/>
              </a:rPr>
              <a:t>OpenLayers</a:t>
            </a:r>
            <a:r>
              <a:rPr lang="en-US" sz="1200" kern="1200" dirty="0" smtClean="0">
                <a:solidFill>
                  <a:schemeClr val="tx1"/>
                </a:solidFill>
                <a:effectLst/>
                <a:latin typeface="+mn-lt"/>
                <a:ea typeface="+mn-ea"/>
                <a:cs typeface="+mn-cs"/>
              </a:rPr>
              <a:t>, but is considered to be a more lightweight and easier to use alternative.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Early on in the semester</a:t>
            </a:r>
            <a:r>
              <a:rPr lang="en-US" sz="1200" kern="1200" baseline="0" dirty="0" smtClean="0">
                <a:solidFill>
                  <a:schemeClr val="tx1"/>
                </a:solidFill>
                <a:effectLst/>
                <a:latin typeface="+mn-lt"/>
                <a:ea typeface="+mn-ea"/>
                <a:cs typeface="+mn-cs"/>
              </a:rPr>
              <a:t> I</a:t>
            </a:r>
            <a:r>
              <a:rPr lang="en-US" sz="1200" kern="1200" dirty="0" smtClean="0">
                <a:solidFill>
                  <a:schemeClr val="tx1"/>
                </a:solidFill>
                <a:effectLst/>
                <a:latin typeface="+mn-lt"/>
                <a:ea typeface="+mn-ea"/>
                <a:cs typeface="+mn-cs"/>
              </a:rPr>
              <a:t> made a test page using the Leaflet library to see how practical using the library would be.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idea was to build the basic framework with the basic functionality I needed with the </a:t>
            </a:r>
            <a:r>
              <a:rPr lang="en-US" sz="1200" kern="1200" dirty="0" err="1" smtClean="0">
                <a:solidFill>
                  <a:schemeClr val="tx1"/>
                </a:solidFill>
                <a:effectLst/>
                <a:latin typeface="+mn-lt"/>
                <a:ea typeface="+mn-ea"/>
                <a:cs typeface="+mn-cs"/>
              </a:rPr>
              <a:t>OpenStreetMap</a:t>
            </a:r>
            <a:r>
              <a:rPr lang="en-US" sz="1200" kern="1200" dirty="0" smtClean="0">
                <a:solidFill>
                  <a:schemeClr val="tx1"/>
                </a:solidFill>
                <a:effectLst/>
                <a:latin typeface="+mn-lt"/>
                <a:ea typeface="+mn-ea"/>
                <a:cs typeface="+mn-cs"/>
              </a:rPr>
              <a:t> baselayer.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Ultimately, I was happy with the result, and decided to continue using Leaflet.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Now that I had my data I could add my layers to the test map I made earlier.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 exported my ‘</a:t>
            </a:r>
            <a:r>
              <a:rPr lang="en-US" sz="1200" kern="1200" dirty="0" err="1" smtClean="0">
                <a:solidFill>
                  <a:schemeClr val="tx1"/>
                </a:solidFill>
                <a:effectLst/>
                <a:latin typeface="+mn-lt"/>
                <a:ea typeface="+mn-ea"/>
                <a:cs typeface="+mn-cs"/>
              </a:rPr>
              <a:t>TrailInfo</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IntersectionData</a:t>
            </a:r>
            <a:r>
              <a:rPr lang="en-US" sz="1200" kern="1200" dirty="0" smtClean="0">
                <a:solidFill>
                  <a:schemeClr val="tx1"/>
                </a:solidFill>
                <a:effectLst/>
                <a:latin typeface="+mn-lt"/>
                <a:ea typeface="+mn-ea"/>
                <a:cs typeface="+mn-cs"/>
              </a:rPr>
              <a:t>’ layers as </a:t>
            </a:r>
            <a:r>
              <a:rPr lang="en-US" sz="1200" kern="1200" dirty="0" err="1" smtClean="0">
                <a:solidFill>
                  <a:schemeClr val="tx1"/>
                </a:solidFill>
                <a:effectLst/>
                <a:latin typeface="+mn-lt"/>
                <a:ea typeface="+mn-ea"/>
                <a:cs typeface="+mn-cs"/>
              </a:rPr>
              <a:t>shapefiles</a:t>
            </a:r>
            <a:r>
              <a:rPr lang="en-US" sz="1200" kern="1200" dirty="0" smtClean="0">
                <a:solidFill>
                  <a:schemeClr val="tx1"/>
                </a:solidFill>
                <a:effectLst/>
                <a:latin typeface="+mn-lt"/>
                <a:ea typeface="+mn-ea"/>
                <a:cs typeface="+mn-cs"/>
              </a:rPr>
              <a:t> so I could import them into QGIS.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From QGIS, I exported the </a:t>
            </a:r>
            <a:r>
              <a:rPr lang="en-US" sz="1200" kern="1200" dirty="0" err="1" smtClean="0">
                <a:solidFill>
                  <a:schemeClr val="tx1"/>
                </a:solidFill>
                <a:effectLst/>
                <a:latin typeface="+mn-lt"/>
                <a:ea typeface="+mn-ea"/>
                <a:cs typeface="+mn-cs"/>
              </a:rPr>
              <a:t>shapefiles</a:t>
            </a:r>
            <a:r>
              <a:rPr lang="en-US" sz="1200" kern="1200" dirty="0" smtClean="0">
                <a:solidFill>
                  <a:schemeClr val="tx1"/>
                </a:solidFill>
                <a:effectLst/>
                <a:latin typeface="+mn-lt"/>
                <a:ea typeface="+mn-ea"/>
                <a:cs typeface="+mn-cs"/>
              </a:rPr>
              <a:t> as </a:t>
            </a:r>
            <a:r>
              <a:rPr lang="en-US" sz="1200" kern="1200" dirty="0" err="1" smtClean="0">
                <a:solidFill>
                  <a:schemeClr val="tx1"/>
                </a:solidFill>
                <a:effectLst/>
                <a:latin typeface="+mn-lt"/>
                <a:ea typeface="+mn-ea"/>
                <a:cs typeface="+mn-cs"/>
              </a:rPr>
              <a:t>GeoJSON</a:t>
            </a:r>
            <a:r>
              <a:rPr lang="en-US" sz="1200" kern="1200" dirty="0" smtClean="0">
                <a:solidFill>
                  <a:schemeClr val="tx1"/>
                </a:solidFill>
                <a:effectLst/>
                <a:latin typeface="+mn-lt"/>
                <a:ea typeface="+mn-ea"/>
                <a:cs typeface="+mn-cs"/>
              </a:rPr>
              <a:t> files that could then be easily used in the Leaflet map.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 then went into my HTML code and starting creating the styles that would be used on my web map.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Once I got my styles and map layout finalized I went back to add some more features.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dirty="0" smtClean="0"/>
              <a:t>The</a:t>
            </a:r>
            <a:r>
              <a:rPr lang="en-US" baseline="0" dirty="0" smtClean="0"/>
              <a:t> downside of the </a:t>
            </a:r>
            <a:r>
              <a:rPr lang="en-US" baseline="0" dirty="0" err="1" smtClean="0"/>
              <a:t>webmap</a:t>
            </a:r>
            <a:r>
              <a:rPr lang="en-US" baseline="0" dirty="0" smtClean="0"/>
              <a:t> is it really needs a</a:t>
            </a:r>
            <a:r>
              <a:rPr lang="en-US" dirty="0" smtClean="0"/>
              <a:t> continuous internet so I included a </a:t>
            </a:r>
            <a:r>
              <a:rPr lang="en-US" sz="1200" kern="1200" dirty="0" smtClean="0">
                <a:solidFill>
                  <a:schemeClr val="tx1"/>
                </a:solidFill>
                <a:effectLst/>
                <a:latin typeface="+mn-lt"/>
                <a:ea typeface="+mn-ea"/>
                <a:cs typeface="+mn-cs"/>
              </a:rPr>
              <a:t>PDF export function </a:t>
            </a:r>
            <a:r>
              <a:rPr lang="en-US" dirty="0" smtClean="0"/>
              <a:t>within page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This button</a:t>
            </a:r>
            <a:r>
              <a:rPr lang="en-US" sz="1200" kern="1200" baseline="0" dirty="0" smtClean="0">
                <a:solidFill>
                  <a:schemeClr val="tx1"/>
                </a:solidFill>
                <a:effectLst/>
                <a:latin typeface="+mn-lt"/>
                <a:ea typeface="+mn-ea"/>
                <a:cs typeface="+mn-cs"/>
              </a:rPr>
              <a:t> exports the </a:t>
            </a:r>
            <a:r>
              <a:rPr lang="en-US" sz="1200" kern="1200" dirty="0" err="1" smtClean="0">
                <a:solidFill>
                  <a:schemeClr val="tx1"/>
                </a:solidFill>
                <a:effectLst/>
                <a:latin typeface="+mn-lt"/>
                <a:ea typeface="+mn-ea"/>
                <a:cs typeface="+mn-cs"/>
              </a:rPr>
              <a:t>georeferenced</a:t>
            </a:r>
            <a:r>
              <a:rPr lang="en-US" sz="1200" kern="1200" dirty="0" smtClean="0">
                <a:solidFill>
                  <a:schemeClr val="tx1"/>
                </a:solidFill>
                <a:effectLst/>
                <a:latin typeface="+mn-lt"/>
                <a:ea typeface="+mn-ea"/>
                <a:cs typeface="+mn-cs"/>
              </a:rPr>
              <a:t> PDF map that I created as my final output.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This would be useful if I rider did not have a reliable internet connection, but still wanted the navigation functionality of the system.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beauty of the Leaflet library is that it was relatively easy to populate the web map.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It took some HTML/CSS to get everything running and some minor JavaScript edits to Leaflet library to adjust things for my own personal taste.</a:t>
            </a:r>
          </a:p>
        </p:txBody>
      </p:sp>
      <p:sp>
        <p:nvSpPr>
          <p:cNvPr id="4" name="Slide Number Placeholder 3"/>
          <p:cNvSpPr>
            <a:spLocks noGrp="1"/>
          </p:cNvSpPr>
          <p:nvPr>
            <p:ph type="sldNum" sz="quarter" idx="10"/>
          </p:nvPr>
        </p:nvSpPr>
        <p:spPr/>
        <p:txBody>
          <a:bodyPr/>
          <a:lstStyle/>
          <a:p>
            <a:fld id="{0E91EEA8-D512-4837-8A3A-19DBFE92AA3C}" type="slidenum">
              <a:rPr lang="en-US" smtClean="0"/>
              <a:t>19</a:t>
            </a:fld>
            <a:endParaRPr lang="en-US"/>
          </a:p>
        </p:txBody>
      </p:sp>
    </p:spTree>
    <p:extLst>
      <p:ext uri="{BB962C8B-B14F-4D97-AF65-F5344CB8AC3E}">
        <p14:creationId xmlns:p14="http://schemas.microsoft.com/office/powerpoint/2010/main" val="783036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traditional solution for users of trail is to reference a trail map of the geographic area.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Most management groups of trail systems have some sort of map that trail users can use to see the layout of the trails.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lot of the times this is in the form of a paper map at a kiosk or on signage at the trail entrances.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Sometimes you can find PDF versions of these maps available online for use.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Very rarely, albeit becoming more frequent nowadays, will you see PDFs with the </a:t>
            </a:r>
            <a:r>
              <a:rPr lang="en-US" sz="1200" kern="1200" dirty="0" err="1" smtClean="0">
                <a:solidFill>
                  <a:schemeClr val="tx1"/>
                </a:solidFill>
                <a:effectLst/>
                <a:latin typeface="+mn-lt"/>
                <a:ea typeface="+mn-ea"/>
                <a:cs typeface="+mn-cs"/>
              </a:rPr>
              <a:t>georeferencing</a:t>
            </a:r>
            <a:r>
              <a:rPr lang="en-US" sz="1200" kern="1200" dirty="0" smtClean="0">
                <a:solidFill>
                  <a:schemeClr val="tx1"/>
                </a:solidFill>
                <a:effectLst/>
                <a:latin typeface="+mn-lt"/>
                <a:ea typeface="+mn-ea"/>
                <a:cs typeface="+mn-cs"/>
              </a:rPr>
              <a:t> maintained so that the PDFs can be used for navigation.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Even in these rare cases, the user is still unable to directly interact with the map to acquire additional information about the trails besides location.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Furthermore, for bikers who visit multiple trail systems, keeping track of multiple PDF maps is a major inconvenience.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Based on the above issues, it was clear to me that a better system should exist for managing location and trail system information.</a:t>
            </a:r>
          </a:p>
          <a:p>
            <a:endParaRPr lang="en-US" dirty="0"/>
          </a:p>
        </p:txBody>
      </p:sp>
      <p:sp>
        <p:nvSpPr>
          <p:cNvPr id="4" name="Slide Number Placeholder 3"/>
          <p:cNvSpPr>
            <a:spLocks noGrp="1"/>
          </p:cNvSpPr>
          <p:nvPr>
            <p:ph type="sldNum" sz="quarter" idx="10"/>
          </p:nvPr>
        </p:nvSpPr>
        <p:spPr/>
        <p:txBody>
          <a:bodyPr/>
          <a:lstStyle/>
          <a:p>
            <a:fld id="{0E91EEA8-D512-4837-8A3A-19DBFE92AA3C}" type="slidenum">
              <a:rPr lang="en-US" smtClean="0"/>
              <a:t>2</a:t>
            </a:fld>
            <a:endParaRPr lang="en-US"/>
          </a:p>
        </p:txBody>
      </p:sp>
    </p:spTree>
    <p:extLst>
      <p:ext uri="{BB962C8B-B14F-4D97-AF65-F5344CB8AC3E}">
        <p14:creationId xmlns:p14="http://schemas.microsoft.com/office/powerpoint/2010/main" val="4176643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So I had a lot of fun</a:t>
            </a:r>
            <a:r>
              <a:rPr lang="en-US" sz="1200" kern="1200" baseline="0" dirty="0" smtClean="0">
                <a:solidFill>
                  <a:schemeClr val="tx1"/>
                </a:solidFill>
                <a:effectLst/>
                <a:latin typeface="+mn-lt"/>
                <a:ea typeface="+mn-ea"/>
                <a:cs typeface="+mn-cs"/>
              </a:rPr>
              <a:t> working on this project and t</a:t>
            </a:r>
            <a:r>
              <a:rPr lang="en-US" sz="1200" kern="1200" dirty="0" smtClean="0">
                <a:solidFill>
                  <a:schemeClr val="tx1"/>
                </a:solidFill>
                <a:effectLst/>
                <a:latin typeface="+mn-lt"/>
                <a:ea typeface="+mn-ea"/>
                <a:cs typeface="+mn-cs"/>
              </a:rPr>
              <a:t>he final results were an updated map of the </a:t>
            </a:r>
            <a:r>
              <a:rPr lang="en-US" sz="1200" kern="1200" dirty="0" err="1" smtClean="0">
                <a:solidFill>
                  <a:schemeClr val="tx1"/>
                </a:solidFill>
                <a:effectLst/>
                <a:latin typeface="+mn-lt"/>
                <a:ea typeface="+mn-ea"/>
                <a:cs typeface="+mn-cs"/>
              </a:rPr>
              <a:t>DeMeritt</a:t>
            </a:r>
            <a:r>
              <a:rPr lang="en-US" sz="1200" kern="1200" dirty="0" smtClean="0">
                <a:solidFill>
                  <a:schemeClr val="tx1"/>
                </a:solidFill>
                <a:effectLst/>
                <a:latin typeface="+mn-lt"/>
                <a:ea typeface="+mn-ea"/>
                <a:cs typeface="+mn-cs"/>
              </a:rPr>
              <a:t> Forest trails, including all of the new bike trails with their respective IMBA trail ratings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a full-featured web map that could be used for navigating the trail system and getting information for each trail.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Overall, I think the project was a success and I am very happy with the result.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Improvements to this system would include updating the intersection pictures to be of the actual intersections.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I’d also like to use the ‘Feature_collector.xml’ form I created to collect important landmarks and present them in the web map.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Furthermore, I think adding the ability to add updates on conditions of trail systems would be really useful for local riders.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Adding these additional features, as well as extending the system to include other trail networks, would require serious reconsideration of the design of the system as well as the layout of the web map. </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But</a:t>
            </a:r>
            <a:r>
              <a:rPr lang="en-US" sz="1200" kern="1200" baseline="0" dirty="0" smtClean="0">
                <a:solidFill>
                  <a:schemeClr val="tx1"/>
                </a:solidFill>
                <a:effectLst/>
                <a:latin typeface="+mn-lt"/>
                <a:ea typeface="+mn-ea"/>
                <a:cs typeface="+mn-cs"/>
              </a:rPr>
              <a:t> with that said, I will probably continue this project and make some changes so it will be easier to use in the Spring.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91EEA8-D512-4837-8A3A-19DBFE92AA3C}" type="slidenum">
              <a:rPr lang="en-US" smtClean="0"/>
              <a:t>20</a:t>
            </a:fld>
            <a:endParaRPr lang="en-US"/>
          </a:p>
        </p:txBody>
      </p:sp>
    </p:spTree>
    <p:extLst>
      <p:ext uri="{BB962C8B-B14F-4D97-AF65-F5344CB8AC3E}">
        <p14:creationId xmlns:p14="http://schemas.microsoft.com/office/powerpoint/2010/main" val="643626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My plan early on was to make a central database of all of the trail networks that have single track bike trails in the area.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 decided to start with the Orono trail systems first and then work on the Bangor systems if time permits. </a:t>
            </a:r>
            <a:endParaRPr lang="en-US" sz="1200" kern="1200" dirty="0" smtClean="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rgbClr val="FF0000"/>
                </a:solidFill>
                <a:effectLst/>
                <a:latin typeface="+mn-lt"/>
                <a:ea typeface="+mn-ea"/>
                <a:cs typeface="+mn-cs"/>
              </a:rPr>
              <a:t>Never</a:t>
            </a:r>
            <a:r>
              <a:rPr lang="en-US" sz="1200" kern="1200" baseline="0" dirty="0" smtClean="0">
                <a:solidFill>
                  <a:srgbClr val="FF0000"/>
                </a:solidFill>
                <a:effectLst/>
                <a:latin typeface="+mn-lt"/>
                <a:ea typeface="+mn-ea"/>
                <a:cs typeface="+mn-cs"/>
              </a:rPr>
              <a:t> </a:t>
            </a:r>
            <a:r>
              <a:rPr lang="en-US" sz="1200" kern="1200" baseline="0" dirty="0" smtClean="0">
                <a:solidFill>
                  <a:srgbClr val="FF0000"/>
                </a:solidFill>
                <a:effectLst/>
                <a:latin typeface="+mn-lt"/>
                <a:ea typeface="+mn-ea"/>
                <a:cs typeface="+mn-cs"/>
              </a:rPr>
              <a:t>would have got done </a:t>
            </a:r>
            <a:r>
              <a:rPr lang="en-US" sz="1200" kern="1200" baseline="0" dirty="0" smtClean="0">
                <a:solidFill>
                  <a:srgbClr val="FF0000"/>
                </a:solidFill>
                <a:effectLst/>
                <a:latin typeface="+mn-lt"/>
                <a:ea typeface="+mn-ea"/>
                <a:cs typeface="+mn-cs"/>
              </a:rPr>
              <a:t>otherwise. Talk about problems later on.</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This forced me to consider making a system that could be easily extendable to other systems.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When using </a:t>
            </a:r>
            <a:r>
              <a:rPr lang="en-US" sz="1200" kern="1200" dirty="0" smtClean="0">
                <a:solidFill>
                  <a:schemeClr val="tx1"/>
                </a:solidFill>
                <a:effectLst/>
                <a:latin typeface="+mn-lt"/>
                <a:ea typeface="+mn-ea"/>
                <a:cs typeface="+mn-cs"/>
              </a:rPr>
              <a:t>my system </a:t>
            </a:r>
            <a:r>
              <a:rPr lang="en-US" sz="1200" kern="1200" dirty="0" smtClean="0">
                <a:solidFill>
                  <a:schemeClr val="tx1"/>
                </a:solidFill>
                <a:effectLst/>
                <a:latin typeface="+mn-lt"/>
                <a:ea typeface="+mn-ea"/>
                <a:cs typeface="+mn-cs"/>
              </a:rPr>
              <a:t>I wanted the users to be able to view numerous attributes about the trails. So I had to</a:t>
            </a:r>
            <a:r>
              <a:rPr lang="en-US" sz="1200" kern="1200" baseline="0" dirty="0" smtClean="0">
                <a:solidFill>
                  <a:schemeClr val="tx1"/>
                </a:solidFill>
                <a:effectLst/>
                <a:latin typeface="+mn-lt"/>
                <a:ea typeface="+mn-ea"/>
                <a:cs typeface="+mn-cs"/>
              </a:rPr>
              <a:t> collect data, such as</a:t>
            </a:r>
            <a:r>
              <a:rPr lang="en-US" sz="1200" kern="1200" dirty="0" smtClean="0">
                <a:solidFill>
                  <a:schemeClr val="tx1"/>
                </a:solidFill>
                <a:effectLst/>
                <a:latin typeface="+mn-lt"/>
                <a:ea typeface="+mn-ea"/>
                <a:cs typeface="+mn-cs"/>
              </a:rPr>
              <a:t>: local trail names, IMBA trail ratings, land management, pets allowed, etc.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 wanted to take this database and make it available on an easy to use mobile web map that automatically fixes to the persons current position using the phones built in GPS. </a:t>
            </a:r>
          </a:p>
          <a:p>
            <a:endParaRPr lang="en-US" dirty="0"/>
          </a:p>
        </p:txBody>
      </p:sp>
      <p:sp>
        <p:nvSpPr>
          <p:cNvPr id="4" name="Slide Number Placeholder 3"/>
          <p:cNvSpPr>
            <a:spLocks noGrp="1"/>
          </p:cNvSpPr>
          <p:nvPr>
            <p:ph type="sldNum" sz="quarter" idx="10"/>
          </p:nvPr>
        </p:nvSpPr>
        <p:spPr/>
        <p:txBody>
          <a:bodyPr/>
          <a:lstStyle/>
          <a:p>
            <a:fld id="{0E91EEA8-D512-4837-8A3A-19DBFE92AA3C}" type="slidenum">
              <a:rPr lang="en-US" smtClean="0"/>
              <a:t>3</a:t>
            </a:fld>
            <a:endParaRPr lang="en-US"/>
          </a:p>
        </p:txBody>
      </p:sp>
    </p:spTree>
    <p:extLst>
      <p:ext uri="{BB962C8B-B14F-4D97-AF65-F5344CB8AC3E}">
        <p14:creationId xmlns:p14="http://schemas.microsoft.com/office/powerpoint/2010/main" val="1880867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But before</a:t>
            </a:r>
            <a:r>
              <a:rPr lang="en-US" baseline="0" dirty="0" smtClean="0"/>
              <a:t> </a:t>
            </a:r>
            <a:r>
              <a:rPr lang="en-US" baseline="0" dirty="0" smtClean="0"/>
              <a:t>I start into my project, here is some of the hardware and software I used.</a:t>
            </a:r>
            <a:endParaRPr lang="en-US" dirty="0"/>
          </a:p>
        </p:txBody>
      </p:sp>
      <p:sp>
        <p:nvSpPr>
          <p:cNvPr id="4" name="Slide Number Placeholder 3"/>
          <p:cNvSpPr>
            <a:spLocks noGrp="1"/>
          </p:cNvSpPr>
          <p:nvPr>
            <p:ph type="sldNum" sz="quarter" idx="10"/>
          </p:nvPr>
        </p:nvSpPr>
        <p:spPr/>
        <p:txBody>
          <a:bodyPr/>
          <a:lstStyle/>
          <a:p>
            <a:fld id="{0E91EEA8-D512-4837-8A3A-19DBFE92AA3C}" type="slidenum">
              <a:rPr lang="en-US" smtClean="0"/>
              <a:t>4</a:t>
            </a:fld>
            <a:endParaRPr lang="en-US"/>
          </a:p>
        </p:txBody>
      </p:sp>
    </p:spTree>
    <p:extLst>
      <p:ext uri="{BB962C8B-B14F-4D97-AF65-F5344CB8AC3E}">
        <p14:creationId xmlns:p14="http://schemas.microsoft.com/office/powerpoint/2010/main" val="449857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From my initial research, it looked like there were a handful of PDF maps available for the trails in the area. Most of the maps were a number of years old and the data was not easily accessible.</a:t>
            </a:r>
          </a:p>
          <a:p>
            <a:pPr marL="171450" indent="-171450">
              <a:buFont typeface="Arial" panose="020B0604020202020204" pitchFamily="34" charset="0"/>
              <a:buChar char="•"/>
            </a:pPr>
            <a:r>
              <a:rPr lang="en-US" dirty="0" smtClean="0"/>
              <a:t>The University</a:t>
            </a:r>
            <a:r>
              <a:rPr lang="en-US" baseline="0" dirty="0" smtClean="0"/>
              <a:t> had their PDF posted online so I was able to download that and georeference it into my project.</a:t>
            </a:r>
          </a:p>
          <a:p>
            <a:pPr marL="171450" indent="-171450">
              <a:buFont typeface="Arial" panose="020B0604020202020204" pitchFamily="34" charset="0"/>
              <a:buChar char="•"/>
            </a:pPr>
            <a:r>
              <a:rPr lang="en-US" baseline="0" dirty="0" smtClean="0"/>
              <a:t>I figured since they have a map then they must have the data as well.</a:t>
            </a:r>
            <a:endParaRPr lang="en-US" dirty="0"/>
          </a:p>
        </p:txBody>
      </p:sp>
      <p:sp>
        <p:nvSpPr>
          <p:cNvPr id="4" name="Slide Number Placeholder 3"/>
          <p:cNvSpPr>
            <a:spLocks noGrp="1"/>
          </p:cNvSpPr>
          <p:nvPr>
            <p:ph type="sldNum" sz="quarter" idx="10"/>
          </p:nvPr>
        </p:nvSpPr>
        <p:spPr/>
        <p:txBody>
          <a:bodyPr/>
          <a:lstStyle/>
          <a:p>
            <a:fld id="{0E91EEA8-D512-4837-8A3A-19DBFE92AA3C}" type="slidenum">
              <a:rPr lang="en-US" smtClean="0"/>
              <a:t>5</a:t>
            </a:fld>
            <a:endParaRPr lang="en-US"/>
          </a:p>
        </p:txBody>
      </p:sp>
    </p:spTree>
    <p:extLst>
      <p:ext uri="{BB962C8B-B14F-4D97-AF65-F5344CB8AC3E}">
        <p14:creationId xmlns:p14="http://schemas.microsoft.com/office/powerpoint/2010/main" val="86120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After emailing number people I was directed</a:t>
            </a:r>
            <a:r>
              <a:rPr lang="en-US" sz="1200" kern="1200" baseline="0" dirty="0" smtClean="0">
                <a:solidFill>
                  <a:schemeClr val="tx1"/>
                </a:solidFill>
                <a:effectLst/>
                <a:latin typeface="+mn-lt"/>
                <a:ea typeface="+mn-ea"/>
                <a:cs typeface="+mn-cs"/>
              </a:rPr>
              <a:t> to the </a:t>
            </a:r>
            <a:r>
              <a:rPr lang="en-US" sz="1200" kern="1200" dirty="0" smtClean="0">
                <a:solidFill>
                  <a:schemeClr val="tx1"/>
                </a:solidFill>
                <a:effectLst/>
                <a:latin typeface="+mn-lt"/>
                <a:ea typeface="+mn-ea"/>
                <a:cs typeface="+mn-cs"/>
              </a:rPr>
              <a:t>Forestry Department and was able to acquire some trail data that was used to create the PDF map from</a:t>
            </a:r>
            <a:r>
              <a:rPr lang="en-US" sz="1200" kern="1200" baseline="0" dirty="0" smtClean="0">
                <a:solidFill>
                  <a:schemeClr val="tx1"/>
                </a:solidFill>
                <a:effectLst/>
                <a:latin typeface="+mn-lt"/>
                <a:ea typeface="+mn-ea"/>
                <a:cs typeface="+mn-cs"/>
              </a:rPr>
              <a:t> the previous slide</a:t>
            </a:r>
            <a:r>
              <a:rPr lang="en-US" sz="1200" kern="1200" dirty="0" smtClean="0">
                <a:solidFill>
                  <a:schemeClr val="tx1"/>
                </a:solidFill>
                <a:effectLst/>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data that was used to create the trail maps was from 2009 and was incomplete, especially for the </a:t>
            </a:r>
            <a:r>
              <a:rPr lang="en-US" sz="1200" kern="1200" dirty="0" err="1" smtClean="0">
                <a:solidFill>
                  <a:schemeClr val="tx1"/>
                </a:solidFill>
                <a:effectLst/>
                <a:latin typeface="+mn-lt"/>
                <a:ea typeface="+mn-ea"/>
                <a:cs typeface="+mn-cs"/>
              </a:rPr>
              <a:t>singletrack</a:t>
            </a:r>
            <a:r>
              <a:rPr lang="en-US" sz="1200" kern="1200" dirty="0" smtClean="0">
                <a:solidFill>
                  <a:schemeClr val="tx1"/>
                </a:solidFill>
                <a:effectLst/>
                <a:latin typeface="+mn-lt"/>
                <a:ea typeface="+mn-ea"/>
                <a:cs typeface="+mn-cs"/>
              </a:rPr>
              <a:t> trails.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At this point</a:t>
            </a:r>
            <a:r>
              <a:rPr lang="en-US" sz="1200" kern="1200" baseline="0" dirty="0" smtClean="0">
                <a:solidFill>
                  <a:schemeClr val="tx1"/>
                </a:solidFill>
                <a:effectLst/>
                <a:latin typeface="+mn-lt"/>
                <a:ea typeface="+mn-ea"/>
                <a:cs typeface="+mn-cs"/>
              </a:rPr>
              <a:t> I knew </a:t>
            </a:r>
            <a:r>
              <a:rPr lang="en-US" sz="1200" kern="1200" dirty="0" smtClean="0">
                <a:solidFill>
                  <a:schemeClr val="tx1"/>
                </a:solidFill>
                <a:effectLst/>
                <a:latin typeface="+mn-lt"/>
                <a:ea typeface="+mn-ea"/>
                <a:cs typeface="+mn-cs"/>
              </a:rPr>
              <a:t>I was going to have to collect my own data to get a complete dataset of the </a:t>
            </a:r>
            <a:r>
              <a:rPr lang="en-US" sz="1200" kern="1200" dirty="0" err="1" smtClean="0">
                <a:solidFill>
                  <a:schemeClr val="tx1"/>
                </a:solidFill>
                <a:effectLst/>
                <a:latin typeface="+mn-lt"/>
                <a:ea typeface="+mn-ea"/>
                <a:cs typeface="+mn-cs"/>
              </a:rPr>
              <a:t>DeMeritt</a:t>
            </a:r>
            <a:r>
              <a:rPr lang="en-US" sz="1200" kern="1200" dirty="0" smtClean="0">
                <a:solidFill>
                  <a:schemeClr val="tx1"/>
                </a:solidFill>
                <a:effectLst/>
                <a:latin typeface="+mn-lt"/>
                <a:ea typeface="+mn-ea"/>
                <a:cs typeface="+mn-cs"/>
              </a:rPr>
              <a:t> Forest.</a:t>
            </a:r>
          </a:p>
          <a:p>
            <a:endParaRPr lang="en-US" dirty="0"/>
          </a:p>
        </p:txBody>
      </p:sp>
      <p:sp>
        <p:nvSpPr>
          <p:cNvPr id="4" name="Slide Number Placeholder 3"/>
          <p:cNvSpPr>
            <a:spLocks noGrp="1"/>
          </p:cNvSpPr>
          <p:nvPr>
            <p:ph type="sldNum" sz="quarter" idx="10"/>
          </p:nvPr>
        </p:nvSpPr>
        <p:spPr/>
        <p:txBody>
          <a:bodyPr/>
          <a:lstStyle/>
          <a:p>
            <a:fld id="{0E91EEA8-D512-4837-8A3A-19DBFE92AA3C}" type="slidenum">
              <a:rPr lang="en-US" smtClean="0"/>
              <a:t>6</a:t>
            </a:fld>
            <a:endParaRPr lang="en-US"/>
          </a:p>
        </p:txBody>
      </p:sp>
    </p:spTree>
    <p:extLst>
      <p:ext uri="{BB962C8B-B14F-4D97-AF65-F5344CB8AC3E}">
        <p14:creationId xmlns:p14="http://schemas.microsoft.com/office/powerpoint/2010/main" val="4102888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Initially, I started by using </a:t>
            </a:r>
            <a:r>
              <a:rPr lang="en-US" sz="1200" kern="1200" dirty="0" err="1" smtClean="0">
                <a:solidFill>
                  <a:schemeClr val="tx1"/>
                </a:solidFill>
                <a:effectLst/>
                <a:latin typeface="+mn-lt"/>
                <a:ea typeface="+mn-ea"/>
                <a:cs typeface="+mn-cs"/>
              </a:rPr>
              <a:t>Strava</a:t>
            </a:r>
            <a:r>
              <a:rPr lang="en-US" sz="1200" kern="1200" dirty="0" smtClean="0">
                <a:solidFill>
                  <a:schemeClr val="tx1"/>
                </a:solidFill>
                <a:effectLst/>
                <a:latin typeface="+mn-lt"/>
                <a:ea typeface="+mn-ea"/>
                <a:cs typeface="+mn-cs"/>
              </a:rPr>
              <a:t>, a biking app, to record rides that I went on.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After a few attempts, I realized that the combination of collecting data on my mobile GPS under tree cover made it extremely difficult to get consistent data.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general flow of the trails was consistent and I figured the more data I could collect the easier it would be to build centerlines from the data.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Ultimately, I would use multiple modes of collection to try and get the most data to work with as possible.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This would mean using the data I already had from the University as well as collecting data through: the </a:t>
            </a:r>
            <a:r>
              <a:rPr lang="en-US" sz="1200" kern="1200" dirty="0" err="1" smtClean="0">
                <a:solidFill>
                  <a:schemeClr val="tx1"/>
                </a:solidFill>
                <a:effectLst/>
                <a:latin typeface="+mn-lt"/>
                <a:ea typeface="+mn-ea"/>
                <a:cs typeface="+mn-cs"/>
              </a:rPr>
              <a:t>Strava</a:t>
            </a:r>
            <a:r>
              <a:rPr lang="en-US" sz="1200" kern="1200" dirty="0" smtClean="0">
                <a:solidFill>
                  <a:schemeClr val="tx1"/>
                </a:solidFill>
                <a:effectLst/>
                <a:latin typeface="+mn-lt"/>
                <a:ea typeface="+mn-ea"/>
                <a:cs typeface="+mn-cs"/>
              </a:rPr>
              <a:t> app on my mobile phone, my Garmin 60cx handheld GPS, and </a:t>
            </a:r>
            <a:r>
              <a:rPr lang="en-US" sz="1200" kern="1200" dirty="0" err="1" smtClean="0">
                <a:solidFill>
                  <a:schemeClr val="tx1"/>
                </a:solidFill>
                <a:effectLst/>
                <a:latin typeface="+mn-lt"/>
                <a:ea typeface="+mn-ea"/>
                <a:cs typeface="+mn-cs"/>
              </a:rPr>
              <a:t>GeoODK</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Collect. </a:t>
            </a:r>
          </a:p>
          <a:p>
            <a:endParaRPr lang="en-US" dirty="0"/>
          </a:p>
        </p:txBody>
      </p:sp>
      <p:sp>
        <p:nvSpPr>
          <p:cNvPr id="4" name="Slide Number Placeholder 3"/>
          <p:cNvSpPr>
            <a:spLocks noGrp="1"/>
          </p:cNvSpPr>
          <p:nvPr>
            <p:ph type="sldNum" sz="quarter" idx="10"/>
          </p:nvPr>
        </p:nvSpPr>
        <p:spPr/>
        <p:txBody>
          <a:bodyPr/>
          <a:lstStyle/>
          <a:p>
            <a:fld id="{0E91EEA8-D512-4837-8A3A-19DBFE92AA3C}" type="slidenum">
              <a:rPr lang="en-US" smtClean="0"/>
              <a:t>7</a:t>
            </a:fld>
            <a:endParaRPr lang="en-US"/>
          </a:p>
        </p:txBody>
      </p:sp>
    </p:spTree>
    <p:extLst>
      <p:ext uri="{BB962C8B-B14F-4D97-AF65-F5344CB8AC3E}">
        <p14:creationId xmlns:p14="http://schemas.microsoft.com/office/powerpoint/2010/main" val="2327535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Collecting the data using the </a:t>
            </a:r>
            <a:r>
              <a:rPr lang="en-US" sz="1200" kern="1200" dirty="0" err="1" smtClean="0">
                <a:solidFill>
                  <a:schemeClr val="tx1"/>
                </a:solidFill>
                <a:effectLst/>
                <a:latin typeface="+mn-lt"/>
                <a:ea typeface="+mn-ea"/>
                <a:cs typeface="+mn-cs"/>
              </a:rPr>
              <a:t>Strava</a:t>
            </a:r>
            <a:r>
              <a:rPr lang="en-US" sz="1200" kern="1200" dirty="0" smtClean="0">
                <a:solidFill>
                  <a:schemeClr val="tx1"/>
                </a:solidFill>
                <a:effectLst/>
                <a:latin typeface="+mn-lt"/>
                <a:ea typeface="+mn-ea"/>
                <a:cs typeface="+mn-cs"/>
              </a:rPr>
              <a:t> biking app and the Garmin 60cx was essentially the same process.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When I departed from the Recreation Center parking lot I would turn on my GPS and the start the </a:t>
            </a:r>
            <a:r>
              <a:rPr lang="en-US" sz="1200" kern="1200" dirty="0" err="1" smtClean="0">
                <a:solidFill>
                  <a:schemeClr val="tx1"/>
                </a:solidFill>
                <a:effectLst/>
                <a:latin typeface="+mn-lt"/>
                <a:ea typeface="+mn-ea"/>
                <a:cs typeface="+mn-cs"/>
              </a:rPr>
              <a:t>Strava</a:t>
            </a:r>
            <a:r>
              <a:rPr lang="en-US" sz="1200" kern="1200" dirty="0" smtClean="0">
                <a:solidFill>
                  <a:schemeClr val="tx1"/>
                </a:solidFill>
                <a:effectLst/>
                <a:latin typeface="+mn-lt"/>
                <a:ea typeface="+mn-ea"/>
                <a:cs typeface="+mn-cs"/>
              </a:rPr>
              <a:t> app on my phone. I would also start the tracking on my Garmin handheld.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At the end of the ride I would stop the </a:t>
            </a:r>
            <a:r>
              <a:rPr lang="en-US" sz="1200" kern="1200" dirty="0" err="1" smtClean="0">
                <a:solidFill>
                  <a:schemeClr val="tx1"/>
                </a:solidFill>
                <a:effectLst/>
                <a:latin typeface="+mn-lt"/>
                <a:ea typeface="+mn-ea"/>
                <a:cs typeface="+mn-cs"/>
              </a:rPr>
              <a:t>Strava</a:t>
            </a:r>
            <a:r>
              <a:rPr lang="en-US" sz="1200" kern="1200" dirty="0" smtClean="0">
                <a:solidFill>
                  <a:schemeClr val="tx1"/>
                </a:solidFill>
                <a:effectLst/>
                <a:latin typeface="+mn-lt"/>
                <a:ea typeface="+mn-ea"/>
                <a:cs typeface="+mn-cs"/>
              </a:rPr>
              <a:t> app and save the ride as an easily identify track, such as ‘UMOTrailSearch_10_02_15’. I would also stop the tracking on my Garmin and save the track so the SD card.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I was then able to go online on my </a:t>
            </a:r>
            <a:r>
              <a:rPr lang="en-US" sz="1200" kern="1200" dirty="0" err="1" smtClean="0">
                <a:solidFill>
                  <a:schemeClr val="tx1"/>
                </a:solidFill>
                <a:effectLst/>
                <a:latin typeface="+mn-lt"/>
                <a:ea typeface="+mn-ea"/>
                <a:cs typeface="+mn-cs"/>
              </a:rPr>
              <a:t>Strava</a:t>
            </a:r>
            <a:r>
              <a:rPr lang="en-US" sz="1200" kern="1200" dirty="0" smtClean="0">
                <a:solidFill>
                  <a:schemeClr val="tx1"/>
                </a:solidFill>
                <a:effectLst/>
                <a:latin typeface="+mn-lt"/>
                <a:ea typeface="+mn-ea"/>
                <a:cs typeface="+mn-cs"/>
              </a:rPr>
              <a:t> account and download the GPX file for each biking session. For my Garmin handheld, I just had to mount the SD card on my computer and I could extract the GPX from each session.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In total, I biked 51.8 miles collecting data using the </a:t>
            </a:r>
            <a:r>
              <a:rPr lang="en-US" sz="1200" kern="1200" dirty="0" err="1" smtClean="0">
                <a:solidFill>
                  <a:schemeClr val="tx1"/>
                </a:solidFill>
                <a:effectLst/>
                <a:latin typeface="+mn-lt"/>
                <a:ea typeface="+mn-ea"/>
                <a:cs typeface="+mn-cs"/>
              </a:rPr>
              <a:t>Strava</a:t>
            </a:r>
            <a:r>
              <a:rPr lang="en-US" sz="1200" kern="1200" dirty="0" smtClean="0">
                <a:solidFill>
                  <a:schemeClr val="tx1"/>
                </a:solidFill>
                <a:effectLst/>
                <a:latin typeface="+mn-lt"/>
                <a:ea typeface="+mn-ea"/>
                <a:cs typeface="+mn-cs"/>
              </a:rPr>
              <a:t> app. For some reason, ArcMap did not like the GPX files from my two sources so I imported them into QGIS first and then exported them as </a:t>
            </a:r>
            <a:r>
              <a:rPr lang="en-US" sz="1200" kern="1200" dirty="0" err="1" smtClean="0">
                <a:solidFill>
                  <a:schemeClr val="tx1"/>
                </a:solidFill>
                <a:effectLst/>
                <a:latin typeface="+mn-lt"/>
                <a:ea typeface="+mn-ea"/>
                <a:cs typeface="+mn-cs"/>
              </a:rPr>
              <a:t>shapefiles</a:t>
            </a:r>
            <a:r>
              <a:rPr lang="en-US" sz="1200" kern="1200" dirty="0" smtClean="0">
                <a:solidFill>
                  <a:schemeClr val="tx1"/>
                </a:solidFill>
                <a:effectLst/>
                <a:latin typeface="+mn-lt"/>
                <a:ea typeface="+mn-ea"/>
                <a:cs typeface="+mn-cs"/>
              </a:rPr>
              <a:t> that I could then add into my geodatabase.</a:t>
            </a:r>
          </a:p>
          <a:p>
            <a:endParaRPr lang="en-US" dirty="0"/>
          </a:p>
        </p:txBody>
      </p:sp>
      <p:sp>
        <p:nvSpPr>
          <p:cNvPr id="4" name="Slide Number Placeholder 3"/>
          <p:cNvSpPr>
            <a:spLocks noGrp="1"/>
          </p:cNvSpPr>
          <p:nvPr>
            <p:ph type="sldNum" sz="quarter" idx="10"/>
          </p:nvPr>
        </p:nvSpPr>
        <p:spPr/>
        <p:txBody>
          <a:bodyPr/>
          <a:lstStyle/>
          <a:p>
            <a:fld id="{0E91EEA8-D512-4837-8A3A-19DBFE92AA3C}" type="slidenum">
              <a:rPr lang="en-US" smtClean="0"/>
              <a:t>8</a:t>
            </a:fld>
            <a:endParaRPr lang="en-US"/>
          </a:p>
        </p:txBody>
      </p:sp>
    </p:spTree>
    <p:extLst>
      <p:ext uri="{BB962C8B-B14F-4D97-AF65-F5344CB8AC3E}">
        <p14:creationId xmlns:p14="http://schemas.microsoft.com/office/powerpoint/2010/main" val="3726295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Here</a:t>
            </a:r>
            <a:r>
              <a:rPr lang="en-US" baseline="0" dirty="0" smtClean="0"/>
              <a:t> are the results of the Garmin recordings</a:t>
            </a:r>
            <a:endParaRPr lang="en-US" dirty="0"/>
          </a:p>
        </p:txBody>
      </p:sp>
      <p:sp>
        <p:nvSpPr>
          <p:cNvPr id="4" name="Slide Number Placeholder 3"/>
          <p:cNvSpPr>
            <a:spLocks noGrp="1"/>
          </p:cNvSpPr>
          <p:nvPr>
            <p:ph type="sldNum" sz="quarter" idx="10"/>
          </p:nvPr>
        </p:nvSpPr>
        <p:spPr/>
        <p:txBody>
          <a:bodyPr/>
          <a:lstStyle/>
          <a:p>
            <a:fld id="{0E91EEA8-D512-4837-8A3A-19DBFE92AA3C}" type="slidenum">
              <a:rPr lang="en-US" smtClean="0"/>
              <a:t>9</a:t>
            </a:fld>
            <a:endParaRPr lang="en-US"/>
          </a:p>
        </p:txBody>
      </p:sp>
    </p:spTree>
    <p:extLst>
      <p:ext uri="{BB962C8B-B14F-4D97-AF65-F5344CB8AC3E}">
        <p14:creationId xmlns:p14="http://schemas.microsoft.com/office/powerpoint/2010/main" val="993851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B0AB704-4C8E-4594-A7D3-8CF8263669C0}" type="datetimeFigureOut">
              <a:rPr lang="en-US" smtClean="0"/>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A225-9C08-447C-B0F5-58680BF04C4F}" type="slidenum">
              <a:rPr lang="en-US" smtClean="0"/>
              <a:t>‹#›</a:t>
            </a:fld>
            <a:endParaRPr lang="en-US"/>
          </a:p>
        </p:txBody>
      </p:sp>
    </p:spTree>
    <p:extLst>
      <p:ext uri="{BB962C8B-B14F-4D97-AF65-F5344CB8AC3E}">
        <p14:creationId xmlns:p14="http://schemas.microsoft.com/office/powerpoint/2010/main" val="3848750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0AB704-4C8E-4594-A7D3-8CF8263669C0}" type="datetimeFigureOut">
              <a:rPr lang="en-US" smtClean="0"/>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86A225-9C08-447C-B0F5-58680BF04C4F}" type="slidenum">
              <a:rPr lang="en-US" smtClean="0"/>
              <a:t>‹#›</a:t>
            </a:fld>
            <a:endParaRPr lang="en-US"/>
          </a:p>
        </p:txBody>
      </p:sp>
    </p:spTree>
    <p:extLst>
      <p:ext uri="{BB962C8B-B14F-4D97-AF65-F5344CB8AC3E}">
        <p14:creationId xmlns:p14="http://schemas.microsoft.com/office/powerpoint/2010/main" val="2858582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0AB704-4C8E-4594-A7D3-8CF8263669C0}" type="datetimeFigureOut">
              <a:rPr lang="en-US" smtClean="0"/>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A225-9C08-447C-B0F5-58680BF04C4F}" type="slidenum">
              <a:rPr lang="en-US" smtClean="0"/>
              <a:t>‹#›</a:t>
            </a:fld>
            <a:endParaRPr lang="en-US"/>
          </a:p>
        </p:txBody>
      </p:sp>
    </p:spTree>
    <p:extLst>
      <p:ext uri="{BB962C8B-B14F-4D97-AF65-F5344CB8AC3E}">
        <p14:creationId xmlns:p14="http://schemas.microsoft.com/office/powerpoint/2010/main" val="1769547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0AB704-4C8E-4594-A7D3-8CF8263669C0}" type="datetimeFigureOut">
              <a:rPr lang="en-US" smtClean="0"/>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A225-9C08-447C-B0F5-58680BF04C4F}"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2511781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0AB704-4C8E-4594-A7D3-8CF8263669C0}" type="datetimeFigureOut">
              <a:rPr lang="en-US" smtClean="0"/>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A225-9C08-447C-B0F5-58680BF04C4F}" type="slidenum">
              <a:rPr lang="en-US" smtClean="0"/>
              <a:t>‹#›</a:t>
            </a:fld>
            <a:endParaRPr lang="en-US"/>
          </a:p>
        </p:txBody>
      </p:sp>
    </p:spTree>
    <p:extLst>
      <p:ext uri="{BB962C8B-B14F-4D97-AF65-F5344CB8AC3E}">
        <p14:creationId xmlns:p14="http://schemas.microsoft.com/office/powerpoint/2010/main" val="5309586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B0AB704-4C8E-4594-A7D3-8CF8263669C0}" type="datetimeFigureOut">
              <a:rPr lang="en-US" smtClean="0"/>
              <a:t>12/16/2015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A225-9C08-447C-B0F5-58680BF04C4F}" type="slidenum">
              <a:rPr lang="en-US" smtClean="0"/>
              <a:t>‹#›</a:t>
            </a:fld>
            <a:endParaRPr lang="en-US"/>
          </a:p>
        </p:txBody>
      </p:sp>
    </p:spTree>
    <p:extLst>
      <p:ext uri="{BB962C8B-B14F-4D97-AF65-F5344CB8AC3E}">
        <p14:creationId xmlns:p14="http://schemas.microsoft.com/office/powerpoint/2010/main" val="2273113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B0AB704-4C8E-4594-A7D3-8CF8263669C0}" type="datetimeFigureOut">
              <a:rPr lang="en-US" smtClean="0"/>
              <a:t>12/16/2015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A225-9C08-447C-B0F5-58680BF04C4F}" type="slidenum">
              <a:rPr lang="en-US" smtClean="0"/>
              <a:t>‹#›</a:t>
            </a:fld>
            <a:endParaRPr lang="en-US"/>
          </a:p>
        </p:txBody>
      </p:sp>
    </p:spTree>
    <p:extLst>
      <p:ext uri="{BB962C8B-B14F-4D97-AF65-F5344CB8AC3E}">
        <p14:creationId xmlns:p14="http://schemas.microsoft.com/office/powerpoint/2010/main" val="3227477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0AB704-4C8E-4594-A7D3-8CF8263669C0}" type="datetimeFigureOut">
              <a:rPr lang="en-US" smtClean="0"/>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A225-9C08-447C-B0F5-58680BF04C4F}" type="slidenum">
              <a:rPr lang="en-US" smtClean="0"/>
              <a:t>‹#›</a:t>
            </a:fld>
            <a:endParaRPr lang="en-US"/>
          </a:p>
        </p:txBody>
      </p:sp>
    </p:spTree>
    <p:extLst>
      <p:ext uri="{BB962C8B-B14F-4D97-AF65-F5344CB8AC3E}">
        <p14:creationId xmlns:p14="http://schemas.microsoft.com/office/powerpoint/2010/main" val="41768014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0AB704-4C8E-4594-A7D3-8CF8263669C0}" type="datetimeFigureOut">
              <a:rPr lang="en-US" smtClean="0"/>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A225-9C08-447C-B0F5-58680BF04C4F}" type="slidenum">
              <a:rPr lang="en-US" smtClean="0"/>
              <a:t>‹#›</a:t>
            </a:fld>
            <a:endParaRPr lang="en-US"/>
          </a:p>
        </p:txBody>
      </p:sp>
    </p:spTree>
    <p:extLst>
      <p:ext uri="{BB962C8B-B14F-4D97-AF65-F5344CB8AC3E}">
        <p14:creationId xmlns:p14="http://schemas.microsoft.com/office/powerpoint/2010/main" val="731438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FB0AB704-4C8E-4594-A7D3-8CF8263669C0}" type="datetimeFigureOut">
              <a:rPr lang="en-US" smtClean="0"/>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A225-9C08-447C-B0F5-58680BF04C4F}" type="slidenum">
              <a:rPr lang="en-US" smtClean="0"/>
              <a:t>‹#›</a:t>
            </a:fld>
            <a:endParaRPr lang="en-US"/>
          </a:p>
        </p:txBody>
      </p:sp>
    </p:spTree>
    <p:extLst>
      <p:ext uri="{BB962C8B-B14F-4D97-AF65-F5344CB8AC3E}">
        <p14:creationId xmlns:p14="http://schemas.microsoft.com/office/powerpoint/2010/main" val="1460078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0AB704-4C8E-4594-A7D3-8CF8263669C0}" type="datetimeFigureOut">
              <a:rPr lang="en-US" smtClean="0"/>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A225-9C08-447C-B0F5-58680BF04C4F}" type="slidenum">
              <a:rPr lang="en-US" smtClean="0"/>
              <a:t>‹#›</a:t>
            </a:fld>
            <a:endParaRPr lang="en-US"/>
          </a:p>
        </p:txBody>
      </p:sp>
    </p:spTree>
    <p:extLst>
      <p:ext uri="{BB962C8B-B14F-4D97-AF65-F5344CB8AC3E}">
        <p14:creationId xmlns:p14="http://schemas.microsoft.com/office/powerpoint/2010/main" val="3629671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B0AB704-4C8E-4594-A7D3-8CF8263669C0}" type="datetimeFigureOut">
              <a:rPr lang="en-US" smtClean="0"/>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86A225-9C08-447C-B0F5-58680BF04C4F}" type="slidenum">
              <a:rPr lang="en-US" smtClean="0"/>
              <a:t>‹#›</a:t>
            </a:fld>
            <a:endParaRPr lang="en-US"/>
          </a:p>
        </p:txBody>
      </p:sp>
    </p:spTree>
    <p:extLst>
      <p:ext uri="{BB962C8B-B14F-4D97-AF65-F5344CB8AC3E}">
        <p14:creationId xmlns:p14="http://schemas.microsoft.com/office/powerpoint/2010/main" val="2800994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B0AB704-4C8E-4594-A7D3-8CF8263669C0}" type="datetimeFigureOut">
              <a:rPr lang="en-US" smtClean="0"/>
              <a:t>12/16/2015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86A225-9C08-447C-B0F5-58680BF04C4F}" type="slidenum">
              <a:rPr lang="en-US" smtClean="0"/>
              <a:t>‹#›</a:t>
            </a:fld>
            <a:endParaRPr lang="en-US"/>
          </a:p>
        </p:txBody>
      </p:sp>
    </p:spTree>
    <p:extLst>
      <p:ext uri="{BB962C8B-B14F-4D97-AF65-F5344CB8AC3E}">
        <p14:creationId xmlns:p14="http://schemas.microsoft.com/office/powerpoint/2010/main" val="3405636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FB0AB704-4C8E-4594-A7D3-8CF8263669C0}" type="datetimeFigureOut">
              <a:rPr lang="en-US" smtClean="0"/>
              <a:t>12/16/2015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2686A225-9C08-447C-B0F5-58680BF04C4F}" type="slidenum">
              <a:rPr lang="en-US" smtClean="0"/>
              <a:t>‹#›</a:t>
            </a:fld>
            <a:endParaRPr lang="en-US"/>
          </a:p>
        </p:txBody>
      </p:sp>
    </p:spTree>
    <p:extLst>
      <p:ext uri="{BB962C8B-B14F-4D97-AF65-F5344CB8AC3E}">
        <p14:creationId xmlns:p14="http://schemas.microsoft.com/office/powerpoint/2010/main" val="3529807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B0AB704-4C8E-4594-A7D3-8CF8263669C0}" type="datetimeFigureOut">
              <a:rPr lang="en-US" smtClean="0"/>
              <a:t>12/16/2015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2686A225-9C08-447C-B0F5-58680BF04C4F}" type="slidenum">
              <a:rPr lang="en-US" smtClean="0"/>
              <a:t>‹#›</a:t>
            </a:fld>
            <a:endParaRPr lang="en-US"/>
          </a:p>
        </p:txBody>
      </p:sp>
    </p:spTree>
    <p:extLst>
      <p:ext uri="{BB962C8B-B14F-4D97-AF65-F5344CB8AC3E}">
        <p14:creationId xmlns:p14="http://schemas.microsoft.com/office/powerpoint/2010/main" val="2563038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FB0AB704-4C8E-4594-A7D3-8CF8263669C0}" type="datetimeFigureOut">
              <a:rPr lang="en-US" smtClean="0"/>
              <a:t>12/16/2015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2686A225-9C08-447C-B0F5-58680BF04C4F}" type="slidenum">
              <a:rPr lang="en-US" smtClean="0"/>
              <a:t>‹#›</a:t>
            </a:fld>
            <a:endParaRPr lang="en-US"/>
          </a:p>
        </p:txBody>
      </p:sp>
    </p:spTree>
    <p:extLst>
      <p:ext uri="{BB962C8B-B14F-4D97-AF65-F5344CB8AC3E}">
        <p14:creationId xmlns:p14="http://schemas.microsoft.com/office/powerpoint/2010/main" val="3038610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0AB704-4C8E-4594-A7D3-8CF8263669C0}" type="datetimeFigureOut">
              <a:rPr lang="en-US" smtClean="0"/>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86A225-9C08-447C-B0F5-58680BF04C4F}" type="slidenum">
              <a:rPr lang="en-US" smtClean="0"/>
              <a:t>‹#›</a:t>
            </a:fld>
            <a:endParaRPr lang="en-US"/>
          </a:p>
        </p:txBody>
      </p:sp>
    </p:spTree>
    <p:extLst>
      <p:ext uri="{BB962C8B-B14F-4D97-AF65-F5344CB8AC3E}">
        <p14:creationId xmlns:p14="http://schemas.microsoft.com/office/powerpoint/2010/main" val="4215411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B0AB704-4C8E-4594-A7D3-8CF8263669C0}" type="datetimeFigureOut">
              <a:rPr lang="en-US" smtClean="0"/>
              <a:t>12/16/2015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686A225-9C08-447C-B0F5-58680BF04C4F}" type="slidenum">
              <a:rPr lang="en-US" smtClean="0"/>
              <a:t>‹#›</a:t>
            </a:fld>
            <a:endParaRPr lang="en-US"/>
          </a:p>
        </p:txBody>
      </p:sp>
    </p:spTree>
    <p:extLst>
      <p:ext uri="{BB962C8B-B14F-4D97-AF65-F5344CB8AC3E}">
        <p14:creationId xmlns:p14="http://schemas.microsoft.com/office/powerpoint/2010/main" val="271815006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joel-whitney.com/SIE509Final/TrailGeolocator.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8002" y="1327037"/>
            <a:ext cx="9836133" cy="3329581"/>
          </a:xfrm>
        </p:spPr>
        <p:txBody>
          <a:bodyPr/>
          <a:lstStyle/>
          <a:p>
            <a:r>
              <a:rPr lang="en-US" sz="5400" dirty="0" smtClean="0"/>
              <a:t/>
            </a:r>
            <a:br>
              <a:rPr lang="en-US" sz="5400" dirty="0" smtClean="0"/>
            </a:br>
            <a:r>
              <a:rPr lang="en-US" sz="5400" dirty="0" smtClean="0"/>
              <a:t>Web-based </a:t>
            </a:r>
            <a:r>
              <a:rPr lang="en-US" sz="5400" dirty="0" err="1" smtClean="0"/>
              <a:t>Singletrack</a:t>
            </a:r>
            <a:r>
              <a:rPr lang="en-US" sz="5400" dirty="0" smtClean="0"/>
              <a:t> Trail Information System &amp; </a:t>
            </a:r>
            <a:r>
              <a:rPr lang="en-US" sz="5400" dirty="0" err="1" smtClean="0"/>
              <a:t>Geolocator</a:t>
            </a:r>
            <a:r>
              <a:rPr lang="en-US" sz="5400" dirty="0" smtClean="0"/>
              <a:t> </a:t>
            </a:r>
            <a:endParaRPr lang="en-US" sz="5400" dirty="0"/>
          </a:p>
        </p:txBody>
      </p:sp>
      <p:sp>
        <p:nvSpPr>
          <p:cNvPr id="3" name="Subtitle 2"/>
          <p:cNvSpPr>
            <a:spLocks noGrp="1"/>
          </p:cNvSpPr>
          <p:nvPr>
            <p:ph type="subTitle" idx="1"/>
          </p:nvPr>
        </p:nvSpPr>
        <p:spPr>
          <a:xfrm>
            <a:off x="1448002" y="4656618"/>
            <a:ext cx="8825658" cy="861420"/>
          </a:xfrm>
        </p:spPr>
        <p:txBody>
          <a:bodyPr>
            <a:normAutofit fontScale="92500"/>
          </a:bodyPr>
          <a:lstStyle/>
          <a:p>
            <a:r>
              <a:rPr lang="en-US" dirty="0"/>
              <a:t>SIE 509 – Fall 2015: Final Project	</a:t>
            </a:r>
          </a:p>
          <a:p>
            <a:r>
              <a:rPr lang="en-US" dirty="0" smtClean="0"/>
              <a:t>Joel </a:t>
            </a:r>
            <a:r>
              <a:rPr lang="en-US" dirty="0" err="1" smtClean="0"/>
              <a:t>whitney</a:t>
            </a:r>
            <a:r>
              <a:rPr lang="en-US" dirty="0" smtClean="0"/>
              <a:t> 	(M.S. Spatial information science and engineering)</a:t>
            </a:r>
            <a:endParaRPr lang="en-US" dirty="0"/>
          </a:p>
        </p:txBody>
      </p:sp>
    </p:spTree>
    <p:extLst>
      <p:ext uri="{BB962C8B-B14F-4D97-AF65-F5344CB8AC3E}">
        <p14:creationId xmlns:p14="http://schemas.microsoft.com/office/powerpoint/2010/main" val="18263301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2c: </a:t>
            </a:r>
            <a:r>
              <a:rPr lang="en-US" dirty="0" err="1" smtClean="0"/>
              <a:t>GeoODK</a:t>
            </a:r>
            <a:r>
              <a:rPr lang="en-US" dirty="0" smtClean="0"/>
              <a:t> Collect (Input)</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935650" y="1177418"/>
            <a:ext cx="1528482" cy="2717301"/>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28" t="10423" r="41730" b="10621"/>
          <a:stretch/>
        </p:blipFill>
        <p:spPr>
          <a:xfrm>
            <a:off x="237744" y="1665874"/>
            <a:ext cx="5924518" cy="502837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50595" y="1177418"/>
            <a:ext cx="1538669" cy="2735412"/>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61516" y="1177418"/>
            <a:ext cx="1528482" cy="2717301"/>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76898" y="3976284"/>
            <a:ext cx="1538669" cy="2735412"/>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91843" y="3994395"/>
            <a:ext cx="1528482" cy="2717301"/>
          </a:xfrm>
          <a:prstGeom prst="rect">
            <a:avLst/>
          </a:prstGeom>
        </p:spPr>
      </p:pic>
      <p:sp>
        <p:nvSpPr>
          <p:cNvPr id="10" name="TextBox 9"/>
          <p:cNvSpPr txBox="1"/>
          <p:nvPr/>
        </p:nvSpPr>
        <p:spPr>
          <a:xfrm>
            <a:off x="237744" y="1296542"/>
            <a:ext cx="208743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smtClean="0">
                <a:solidFill>
                  <a:schemeClr val="bg1"/>
                </a:solidFill>
              </a:rPr>
              <a:t>XML based forms</a:t>
            </a:r>
            <a:endParaRPr lang="en-US" sz="1400" b="1" dirty="0">
              <a:solidFill>
                <a:schemeClr val="bg1"/>
              </a:solidFill>
            </a:endParaRPr>
          </a:p>
        </p:txBody>
      </p:sp>
    </p:spTree>
    <p:extLst>
      <p:ext uri="{BB962C8B-B14F-4D97-AF65-F5344CB8AC3E}">
        <p14:creationId xmlns:p14="http://schemas.microsoft.com/office/powerpoint/2010/main" val="24737056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2c: </a:t>
            </a:r>
            <a:r>
              <a:rPr lang="en-US" dirty="0" err="1" smtClean="0"/>
              <a:t>GeoODK</a:t>
            </a:r>
            <a:r>
              <a:rPr lang="en-US" dirty="0" smtClean="0"/>
              <a:t> Collect (Output)</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2817" y="1783843"/>
            <a:ext cx="8870462" cy="4989635"/>
          </a:xfr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0187" y="2053946"/>
            <a:ext cx="3886200" cy="1390650"/>
          </a:xfrm>
          <a:prstGeom prst="rect">
            <a:avLst/>
          </a:prstGeom>
          <a:ln>
            <a:noFill/>
          </a:ln>
          <a:effectLst>
            <a:outerShdw blurRad="190500" algn="tl" rotWithShape="0">
              <a:srgbClr val="000000">
                <a:alpha val="70000"/>
              </a:srgbClr>
            </a:outerShdw>
          </a:effectLst>
        </p:spPr>
      </p:pic>
      <p:sp>
        <p:nvSpPr>
          <p:cNvPr id="14" name="Right Arrow 13"/>
          <p:cNvSpPr/>
          <p:nvPr/>
        </p:nvSpPr>
        <p:spPr>
          <a:xfrm rot="9677654">
            <a:off x="4676232" y="3388417"/>
            <a:ext cx="665922" cy="149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460187" y="1502456"/>
            <a:ext cx="2957861"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smtClean="0">
                <a:solidFill>
                  <a:schemeClr val="bg1"/>
                </a:solidFill>
              </a:rPr>
              <a:t>Node format</a:t>
            </a:r>
          </a:p>
          <a:p>
            <a:r>
              <a:rPr lang="en-US" sz="1400" b="1" dirty="0" smtClean="0">
                <a:solidFill>
                  <a:schemeClr val="bg1"/>
                </a:solidFill>
              </a:rPr>
              <a:t>lat1 lon1 elev1 acc1; lat2 lon2…</a:t>
            </a:r>
            <a:endParaRPr lang="en-US" sz="1400" b="1" dirty="0">
              <a:solidFill>
                <a:schemeClr val="bg1"/>
              </a:solidFill>
            </a:endParaRPr>
          </a:p>
        </p:txBody>
      </p:sp>
      <p:pic>
        <p:nvPicPr>
          <p:cNvPr id="17" name="Picture 16"/>
          <p:cNvPicPr>
            <a:picLocks noChangeAspect="1"/>
          </p:cNvPicPr>
          <p:nvPr/>
        </p:nvPicPr>
        <p:blipFill rotWithShape="1">
          <a:blip r:embed="rId5">
            <a:extLst>
              <a:ext uri="{28A0092B-C50C-407E-A947-70E740481C1C}">
                <a14:useLocalDpi xmlns:a14="http://schemas.microsoft.com/office/drawing/2010/main" val="0"/>
              </a:ext>
            </a:extLst>
          </a:blip>
          <a:srcRect l="13046" t="10813" r="18296" b="39400"/>
          <a:stretch/>
        </p:blipFill>
        <p:spPr>
          <a:xfrm>
            <a:off x="5917387" y="4133024"/>
            <a:ext cx="5590973" cy="2533908"/>
          </a:xfrm>
          <a:prstGeom prst="rect">
            <a:avLst/>
          </a:prstGeom>
          <a:ln>
            <a:noFill/>
          </a:ln>
          <a:effectLst>
            <a:outerShdw blurRad="190500" algn="tl" rotWithShape="0">
              <a:srgbClr val="000000">
                <a:alpha val="70000"/>
              </a:srgbClr>
            </a:outerShdw>
          </a:effectLst>
        </p:spPr>
      </p:pic>
      <p:sp>
        <p:nvSpPr>
          <p:cNvPr id="18" name="TextBox 17"/>
          <p:cNvSpPr txBox="1"/>
          <p:nvPr/>
        </p:nvSpPr>
        <p:spPr>
          <a:xfrm>
            <a:off x="1172817" y="1210112"/>
            <a:ext cx="3408305" cy="58477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smtClean="0">
                <a:solidFill>
                  <a:schemeClr val="bg1"/>
                </a:solidFill>
              </a:rPr>
              <a:t>ODK Aggregate Client:</a:t>
            </a:r>
          </a:p>
          <a:p>
            <a:r>
              <a:rPr lang="en-US" sz="1400" b="1" dirty="0" smtClean="0">
                <a:solidFill>
                  <a:schemeClr val="bg1"/>
                </a:solidFill>
              </a:rPr>
              <a:t>Running on Google Developer Server</a:t>
            </a:r>
            <a:endParaRPr lang="en-US" sz="1400" b="1" dirty="0">
              <a:solidFill>
                <a:schemeClr val="bg1"/>
              </a:solidFill>
            </a:endParaRPr>
          </a:p>
        </p:txBody>
      </p:sp>
      <p:sp>
        <p:nvSpPr>
          <p:cNvPr id="16" name="TextBox 15"/>
          <p:cNvSpPr txBox="1"/>
          <p:nvPr/>
        </p:nvSpPr>
        <p:spPr>
          <a:xfrm>
            <a:off x="5917386" y="3548249"/>
            <a:ext cx="5590973"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accent1"/>
                </a:solidFill>
              </a:rPr>
              <a:t>NEEDED</a:t>
            </a:r>
            <a:r>
              <a:rPr lang="en-US" b="1" dirty="0" smtClean="0">
                <a:solidFill>
                  <a:schemeClr val="bg1"/>
                </a:solidFill>
              </a:rPr>
              <a:t> format (WKT Format) – Python conversion</a:t>
            </a:r>
          </a:p>
          <a:p>
            <a:r>
              <a:rPr lang="en-US" sz="1400" b="1" dirty="0" smtClean="0">
                <a:solidFill>
                  <a:schemeClr val="bg1"/>
                </a:solidFill>
              </a:rPr>
              <a:t>LINESTRING((lon1 lat1, lon2 lat2,…))</a:t>
            </a:r>
            <a:endParaRPr lang="en-US" sz="1400" b="1" dirty="0">
              <a:solidFill>
                <a:schemeClr val="bg1"/>
              </a:solidFill>
            </a:endParaRPr>
          </a:p>
        </p:txBody>
      </p:sp>
    </p:spTree>
    <p:extLst>
      <p:ext uri="{BB962C8B-B14F-4D97-AF65-F5344CB8AC3E}">
        <p14:creationId xmlns:p14="http://schemas.microsoft.com/office/powerpoint/2010/main" val="12912796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2c: </a:t>
            </a:r>
            <a:r>
              <a:rPr lang="en-US" dirty="0" err="1" smtClean="0"/>
              <a:t>GeoODK</a:t>
            </a:r>
            <a:r>
              <a:rPr lang="en-US" dirty="0" smtClean="0"/>
              <a:t> Collect (Output)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8113" y="1705038"/>
            <a:ext cx="8966452" cy="5043629"/>
          </a:xfrm>
        </p:spPr>
      </p:pic>
      <p:sp>
        <p:nvSpPr>
          <p:cNvPr id="12" name="TextBox 11"/>
          <p:cNvSpPr txBox="1"/>
          <p:nvPr/>
        </p:nvSpPr>
        <p:spPr>
          <a:xfrm>
            <a:off x="1718113" y="1335706"/>
            <a:ext cx="537038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smtClean="0">
                <a:solidFill>
                  <a:schemeClr val="bg1"/>
                </a:solidFill>
              </a:rPr>
              <a:t>Final Output of </a:t>
            </a:r>
            <a:r>
              <a:rPr lang="en-US" b="1" dirty="0" err="1" smtClean="0">
                <a:solidFill>
                  <a:schemeClr val="bg1"/>
                </a:solidFill>
              </a:rPr>
              <a:t>GeoODK</a:t>
            </a:r>
            <a:r>
              <a:rPr lang="en-US" b="1" dirty="0" smtClean="0">
                <a:solidFill>
                  <a:schemeClr val="bg1"/>
                </a:solidFill>
              </a:rPr>
              <a:t> Data imported as CSV</a:t>
            </a:r>
            <a:endParaRPr lang="en-US" sz="1400" b="1" dirty="0">
              <a:solidFill>
                <a:schemeClr val="bg1"/>
              </a:solidFill>
            </a:endParaRPr>
          </a:p>
        </p:txBody>
      </p:sp>
    </p:spTree>
    <p:extLst>
      <p:ext uri="{BB962C8B-B14F-4D97-AF65-F5344CB8AC3E}">
        <p14:creationId xmlns:p14="http://schemas.microsoft.com/office/powerpoint/2010/main" val="11578322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2d: Other Data</a:t>
            </a:r>
            <a:endParaRPr lang="en-US" dirty="0"/>
          </a:p>
        </p:txBody>
      </p:sp>
      <p:sp>
        <p:nvSpPr>
          <p:cNvPr id="3" name="Content Placeholder 2"/>
          <p:cNvSpPr>
            <a:spLocks noGrp="1"/>
          </p:cNvSpPr>
          <p:nvPr>
            <p:ph idx="1"/>
          </p:nvPr>
        </p:nvSpPr>
        <p:spPr>
          <a:xfrm>
            <a:off x="369447" y="1214052"/>
            <a:ext cx="11607205" cy="1111705"/>
          </a:xfrm>
        </p:spPr>
        <p:txBody>
          <a:bodyPr>
            <a:normAutofit/>
          </a:bodyPr>
          <a:lstStyle/>
          <a:p>
            <a:r>
              <a:rPr lang="en-US" dirty="0" smtClean="0"/>
              <a:t>Using </a:t>
            </a:r>
            <a:r>
              <a:rPr lang="en-US" dirty="0" err="1" smtClean="0"/>
              <a:t>OpenStreetMap</a:t>
            </a:r>
            <a:r>
              <a:rPr lang="en-US" dirty="0" smtClean="0"/>
              <a:t> background on final presentation and I thought I could include the existing data to verify what I already had</a:t>
            </a:r>
          </a:p>
          <a:p>
            <a:pPr lvl="1"/>
            <a:endParaRPr lang="en-US" dirty="0" smtClean="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1757" t="11305" r="2446" b="9275"/>
          <a:stretch/>
        </p:blipFill>
        <p:spPr>
          <a:xfrm>
            <a:off x="745503" y="2536703"/>
            <a:ext cx="4024965" cy="3580651"/>
          </a:xfrm>
          <a:prstGeom prst="rect">
            <a:avLst/>
          </a:prstGeom>
          <a:ln>
            <a:noFill/>
          </a:ln>
          <a:effectLst>
            <a:outerShdw blurRad="190500" algn="tl" rotWithShape="0">
              <a:srgbClr val="000000">
                <a:alpha val="70000"/>
              </a:srgbClr>
            </a:outerShdw>
          </a:effectLst>
        </p:spPr>
      </p:pic>
      <p:sp>
        <p:nvSpPr>
          <p:cNvPr id="10" name="TextBox 9"/>
          <p:cNvSpPr txBox="1"/>
          <p:nvPr/>
        </p:nvSpPr>
        <p:spPr>
          <a:xfrm>
            <a:off x="745503" y="2167371"/>
            <a:ext cx="242887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solidFill>
                  <a:schemeClr val="bg1"/>
                </a:solidFill>
              </a:rPr>
              <a:t>OSM layer in ArcGIS</a:t>
            </a:r>
            <a:endParaRPr lang="en-US" sz="1400" b="1" dirty="0">
              <a:solidFill>
                <a:schemeClr val="bg1"/>
              </a:solidFill>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6333" t="11992" r="19784" b="7858"/>
          <a:stretch/>
        </p:blipFill>
        <p:spPr>
          <a:xfrm>
            <a:off x="6234208" y="2526763"/>
            <a:ext cx="3991798" cy="3711124"/>
          </a:xfrm>
          <a:prstGeom prst="rect">
            <a:avLst/>
          </a:prstGeom>
          <a:ln>
            <a:noFill/>
          </a:ln>
          <a:effectLst>
            <a:outerShdw blurRad="190500" algn="tl" rotWithShape="0">
              <a:srgbClr val="000000">
                <a:alpha val="70000"/>
              </a:srgbClr>
            </a:outerShdw>
          </a:effectLst>
        </p:spPr>
      </p:pic>
      <p:sp>
        <p:nvSpPr>
          <p:cNvPr id="7" name="TextBox 6"/>
          <p:cNvSpPr txBox="1"/>
          <p:nvPr/>
        </p:nvSpPr>
        <p:spPr>
          <a:xfrm>
            <a:off x="6234208" y="2167371"/>
            <a:ext cx="406072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solidFill>
                  <a:schemeClr val="bg1"/>
                </a:solidFill>
              </a:rPr>
              <a:t>Extracted OSM GPX data in ArcGIS</a:t>
            </a:r>
            <a:endParaRPr lang="en-US" sz="1400" b="1" dirty="0">
              <a:solidFill>
                <a:schemeClr val="bg1"/>
              </a:solidFill>
            </a:endParaRPr>
          </a:p>
        </p:txBody>
      </p:sp>
    </p:spTree>
    <p:extLst>
      <p:ext uri="{BB962C8B-B14F-4D97-AF65-F5344CB8AC3E}">
        <p14:creationId xmlns:p14="http://schemas.microsoft.com/office/powerpoint/2010/main" val="36680428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3: Combine data</a:t>
            </a:r>
            <a:endParaRPr lang="en-US" dirty="0"/>
          </a:p>
        </p:txBody>
      </p:sp>
      <p:sp>
        <p:nvSpPr>
          <p:cNvPr id="3" name="Content Placeholder 2"/>
          <p:cNvSpPr>
            <a:spLocks noGrp="1"/>
          </p:cNvSpPr>
          <p:nvPr>
            <p:ph idx="1"/>
          </p:nvPr>
        </p:nvSpPr>
        <p:spPr>
          <a:xfrm>
            <a:off x="369447" y="1214052"/>
            <a:ext cx="6250863" cy="5445165"/>
          </a:xfrm>
        </p:spPr>
        <p:txBody>
          <a:bodyPr>
            <a:normAutofit/>
          </a:bodyPr>
          <a:lstStyle/>
          <a:p>
            <a:r>
              <a:rPr lang="en-US" dirty="0" smtClean="0"/>
              <a:t>Combined all data</a:t>
            </a:r>
          </a:p>
          <a:p>
            <a:r>
              <a:rPr lang="en-US" dirty="0" smtClean="0"/>
              <a:t>Generally the data looks consistent</a:t>
            </a:r>
          </a:p>
          <a:p>
            <a:pPr lvl="1"/>
            <a:r>
              <a:rPr lang="en-US" dirty="0" smtClean="0"/>
              <a:t>Zoomed in there are a lot of inconsistencies</a:t>
            </a:r>
          </a:p>
          <a:p>
            <a:r>
              <a:rPr lang="en-US" dirty="0" smtClean="0"/>
              <a:t>Spent a lot of time picking and choosing best tracks for each trail. Checking against aerial imagery seemed to be help a lot!</a:t>
            </a:r>
          </a:p>
          <a:p>
            <a:endParaRPr lang="en-US" dirty="0"/>
          </a:p>
          <a:p>
            <a:r>
              <a:rPr lang="en-US" dirty="0" smtClean="0"/>
              <a:t>Biked Miles</a:t>
            </a:r>
          </a:p>
          <a:p>
            <a:pPr lvl="1"/>
            <a:r>
              <a:rPr lang="en-US" dirty="0" smtClean="0"/>
              <a:t>Total: 51.8 miles collecting data</a:t>
            </a:r>
          </a:p>
          <a:p>
            <a:pPr lvl="1"/>
            <a:r>
              <a:rPr lang="en-US" dirty="0" smtClean="0"/>
              <a:t>Single Track: 10.04 miles unique single tracks</a:t>
            </a:r>
          </a:p>
          <a:p>
            <a:pPr lvl="1"/>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310" y="1214052"/>
            <a:ext cx="4262532" cy="5516217"/>
          </a:xfrm>
          <a:prstGeom prst="rect">
            <a:avLst/>
          </a:prstGeom>
        </p:spPr>
      </p:pic>
      <p:sp>
        <p:nvSpPr>
          <p:cNvPr id="10" name="TextBox 9"/>
          <p:cNvSpPr txBox="1"/>
          <p:nvPr/>
        </p:nvSpPr>
        <p:spPr>
          <a:xfrm>
            <a:off x="6620310" y="844720"/>
            <a:ext cx="392928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solidFill>
                  <a:schemeClr val="bg1"/>
                </a:solidFill>
              </a:rPr>
              <a:t>All data overlaid on PDF Trail Map</a:t>
            </a:r>
            <a:endParaRPr lang="en-US" sz="1400" b="1" dirty="0">
              <a:solidFill>
                <a:schemeClr val="bg1"/>
              </a:solidFill>
            </a:endParaRPr>
          </a:p>
        </p:txBody>
      </p:sp>
    </p:spTree>
    <p:extLst>
      <p:ext uri="{BB962C8B-B14F-4D97-AF65-F5344CB8AC3E}">
        <p14:creationId xmlns:p14="http://schemas.microsoft.com/office/powerpoint/2010/main" val="9054336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353328"/>
            <a:ext cx="9404723" cy="1400530"/>
          </a:xfrm>
        </p:spPr>
        <p:txBody>
          <a:bodyPr/>
          <a:lstStyle/>
          <a:p>
            <a:r>
              <a:rPr lang="en-US" dirty="0"/>
              <a:t>Step </a:t>
            </a:r>
            <a:r>
              <a:rPr lang="en-US" dirty="0" smtClean="0"/>
              <a:t>3: Combine data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277" y="1868885"/>
            <a:ext cx="3745590" cy="4847233"/>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2618" t="12369" r="14364" b="7607"/>
          <a:stretch/>
        </p:blipFill>
        <p:spPr>
          <a:xfrm>
            <a:off x="5506277" y="1583383"/>
            <a:ext cx="5440913" cy="5132735"/>
          </a:xfrm>
          <a:prstGeom prst="rect">
            <a:avLst/>
          </a:prstGeom>
          <a:ln>
            <a:noFill/>
          </a:ln>
          <a:effectLst>
            <a:outerShdw blurRad="190500" algn="tl" rotWithShape="0">
              <a:srgbClr val="000000">
                <a:alpha val="70000"/>
              </a:srgbClr>
            </a:outerShdw>
          </a:effectLst>
        </p:spPr>
      </p:pic>
      <p:sp>
        <p:nvSpPr>
          <p:cNvPr id="8" name="TextBox 7"/>
          <p:cNvSpPr txBox="1"/>
          <p:nvPr/>
        </p:nvSpPr>
        <p:spPr>
          <a:xfrm>
            <a:off x="5506278" y="1214052"/>
            <a:ext cx="544091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err="1" smtClean="0">
                <a:solidFill>
                  <a:schemeClr val="bg1"/>
                </a:solidFill>
              </a:rPr>
              <a:t>TrailInfo.shp</a:t>
            </a:r>
            <a:r>
              <a:rPr lang="en-US" b="1" dirty="0" smtClean="0">
                <a:solidFill>
                  <a:schemeClr val="bg1"/>
                </a:solidFill>
              </a:rPr>
              <a:t> and </a:t>
            </a:r>
            <a:r>
              <a:rPr lang="en-US" b="1" dirty="0" err="1" smtClean="0">
                <a:solidFill>
                  <a:schemeClr val="bg1"/>
                </a:solidFill>
              </a:rPr>
              <a:t>IntersectionData.shp</a:t>
            </a:r>
            <a:r>
              <a:rPr lang="en-US" b="1" dirty="0" smtClean="0">
                <a:solidFill>
                  <a:schemeClr val="bg1"/>
                </a:solidFill>
              </a:rPr>
              <a:t> in ArcGIS</a:t>
            </a:r>
            <a:endParaRPr lang="en-US" sz="1400" b="1" dirty="0">
              <a:solidFill>
                <a:schemeClr val="bg1"/>
              </a:solidFill>
            </a:endParaRPr>
          </a:p>
        </p:txBody>
      </p:sp>
      <p:sp>
        <p:nvSpPr>
          <p:cNvPr id="10" name="TextBox 9"/>
          <p:cNvSpPr txBox="1"/>
          <p:nvPr/>
        </p:nvSpPr>
        <p:spPr>
          <a:xfrm>
            <a:off x="977278" y="1070620"/>
            <a:ext cx="3745589" cy="8002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smtClean="0">
                <a:solidFill>
                  <a:schemeClr val="bg1"/>
                </a:solidFill>
              </a:rPr>
              <a:t>Merged data into datasets:</a:t>
            </a:r>
          </a:p>
          <a:p>
            <a:r>
              <a:rPr lang="en-US" sz="1400" b="1" dirty="0" err="1" smtClean="0">
                <a:solidFill>
                  <a:schemeClr val="bg1"/>
                </a:solidFill>
              </a:rPr>
              <a:t>TrailInfo.shp</a:t>
            </a:r>
            <a:r>
              <a:rPr lang="en-US" sz="1400" b="1" dirty="0" smtClean="0">
                <a:solidFill>
                  <a:schemeClr val="bg1"/>
                </a:solidFill>
              </a:rPr>
              <a:t> (pink lines)</a:t>
            </a:r>
          </a:p>
          <a:p>
            <a:r>
              <a:rPr lang="en-US" sz="1400" b="1" dirty="0" err="1" smtClean="0">
                <a:solidFill>
                  <a:schemeClr val="bg1"/>
                </a:solidFill>
              </a:rPr>
              <a:t>IntersectionData.shp</a:t>
            </a:r>
            <a:r>
              <a:rPr lang="en-US" sz="1400" b="1" dirty="0" smtClean="0">
                <a:solidFill>
                  <a:schemeClr val="bg1"/>
                </a:solidFill>
              </a:rPr>
              <a:t> (green dots)</a:t>
            </a:r>
            <a:endParaRPr lang="en-US" sz="1400" b="1" dirty="0">
              <a:solidFill>
                <a:schemeClr val="bg1"/>
              </a:solidFill>
            </a:endParaRPr>
          </a:p>
        </p:txBody>
      </p:sp>
    </p:spTree>
    <p:extLst>
      <p:ext uri="{BB962C8B-B14F-4D97-AF65-F5344CB8AC3E}">
        <p14:creationId xmlns:p14="http://schemas.microsoft.com/office/powerpoint/2010/main" val="36702452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4: Other Issues</a:t>
            </a:r>
            <a:endParaRPr lang="en-US" dirty="0"/>
          </a:p>
        </p:txBody>
      </p:sp>
      <p:sp>
        <p:nvSpPr>
          <p:cNvPr id="3" name="Content Placeholder 2"/>
          <p:cNvSpPr>
            <a:spLocks noGrp="1"/>
          </p:cNvSpPr>
          <p:nvPr>
            <p:ph idx="1"/>
          </p:nvPr>
        </p:nvSpPr>
        <p:spPr>
          <a:xfrm>
            <a:off x="369447" y="1214053"/>
            <a:ext cx="11279214" cy="639196"/>
          </a:xfrm>
        </p:spPr>
        <p:txBody>
          <a:bodyPr>
            <a:normAutofit fontScale="85000" lnSpcReduction="20000"/>
          </a:bodyPr>
          <a:lstStyle/>
          <a:p>
            <a:r>
              <a:rPr lang="en-US" dirty="0" smtClean="0"/>
              <a:t>Using </a:t>
            </a:r>
            <a:r>
              <a:rPr lang="en-US" dirty="0" err="1" smtClean="0"/>
              <a:t>OpenStreetMap</a:t>
            </a:r>
            <a:r>
              <a:rPr lang="en-US" dirty="0" smtClean="0"/>
              <a:t> background on final presentation </a:t>
            </a:r>
          </a:p>
          <a:p>
            <a:pPr lvl="1"/>
            <a:r>
              <a:rPr lang="en-US" dirty="0" smtClean="0"/>
              <a:t>It will need to match up with my final data otherwise it will be confusing to look at!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289" y="2708231"/>
            <a:ext cx="6472361" cy="4045226"/>
          </a:xfrm>
          <a:prstGeom prst="rect">
            <a:avLst/>
          </a:prstGeom>
        </p:spPr>
      </p:pic>
      <p:sp>
        <p:nvSpPr>
          <p:cNvPr id="9" name="TextBox 8"/>
          <p:cNvSpPr txBox="1"/>
          <p:nvPr/>
        </p:nvSpPr>
        <p:spPr>
          <a:xfrm>
            <a:off x="5378289" y="2338899"/>
            <a:ext cx="324800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solidFill>
                  <a:schemeClr val="bg1"/>
                </a:solidFill>
              </a:rPr>
              <a:t>Java </a:t>
            </a:r>
            <a:r>
              <a:rPr lang="en-US" b="1" dirty="0" err="1" smtClean="0">
                <a:solidFill>
                  <a:schemeClr val="bg1"/>
                </a:solidFill>
              </a:rPr>
              <a:t>OpenStreetMap</a:t>
            </a:r>
            <a:r>
              <a:rPr lang="en-US" b="1" dirty="0" smtClean="0">
                <a:solidFill>
                  <a:schemeClr val="bg1"/>
                </a:solidFill>
              </a:rPr>
              <a:t> Editor</a:t>
            </a:r>
            <a:endParaRPr lang="en-US" sz="1400" b="1" dirty="0">
              <a:solidFill>
                <a:schemeClr val="bg1"/>
              </a:solidFill>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6389" t="11328" r="13895" b="8729"/>
          <a:stretch/>
        </p:blipFill>
        <p:spPr>
          <a:xfrm>
            <a:off x="815077" y="2459753"/>
            <a:ext cx="4185761" cy="4206638"/>
          </a:xfrm>
          <a:prstGeom prst="rect">
            <a:avLst/>
          </a:prstGeom>
        </p:spPr>
      </p:pic>
      <p:sp>
        <p:nvSpPr>
          <p:cNvPr id="10" name="TextBox 9"/>
          <p:cNvSpPr txBox="1"/>
          <p:nvPr/>
        </p:nvSpPr>
        <p:spPr>
          <a:xfrm>
            <a:off x="815077" y="2090421"/>
            <a:ext cx="418576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solidFill>
                  <a:schemeClr val="bg1"/>
                </a:solidFill>
              </a:rPr>
              <a:t>OSM layer in ArcGIS below my data</a:t>
            </a:r>
            <a:endParaRPr lang="en-US" sz="1400" b="1" dirty="0">
              <a:solidFill>
                <a:schemeClr val="bg1"/>
              </a:solidFill>
            </a:endParaRPr>
          </a:p>
        </p:txBody>
      </p:sp>
    </p:spTree>
    <p:extLst>
      <p:ext uri="{BB962C8B-B14F-4D97-AF65-F5344CB8AC3E}">
        <p14:creationId xmlns:p14="http://schemas.microsoft.com/office/powerpoint/2010/main" val="27829129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4: Other Issues</a:t>
            </a:r>
            <a:endParaRPr lang="en-US" dirty="0"/>
          </a:p>
        </p:txBody>
      </p:sp>
      <p:sp>
        <p:nvSpPr>
          <p:cNvPr id="3" name="Content Placeholder 2"/>
          <p:cNvSpPr>
            <a:spLocks noGrp="1"/>
          </p:cNvSpPr>
          <p:nvPr>
            <p:ph idx="1"/>
          </p:nvPr>
        </p:nvSpPr>
        <p:spPr>
          <a:xfrm>
            <a:off x="369447" y="1214053"/>
            <a:ext cx="11279214" cy="639196"/>
          </a:xfrm>
        </p:spPr>
        <p:txBody>
          <a:bodyPr>
            <a:normAutofit fontScale="85000" lnSpcReduction="20000"/>
          </a:bodyPr>
          <a:lstStyle/>
          <a:p>
            <a:r>
              <a:rPr lang="en-US" dirty="0" smtClean="0"/>
              <a:t>Using </a:t>
            </a:r>
            <a:r>
              <a:rPr lang="en-US" dirty="0" err="1" smtClean="0"/>
              <a:t>OpenStreetMap</a:t>
            </a:r>
            <a:r>
              <a:rPr lang="en-US" dirty="0" smtClean="0"/>
              <a:t> background on final presentation </a:t>
            </a:r>
          </a:p>
          <a:p>
            <a:pPr lvl="1"/>
            <a:r>
              <a:rPr lang="en-US" dirty="0" smtClean="0"/>
              <a:t>It will need to match up with my final data otherwise it will be confusing to look at!</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7472" t="12306" r="2519" b="7459"/>
          <a:stretch/>
        </p:blipFill>
        <p:spPr>
          <a:xfrm>
            <a:off x="815077" y="2459753"/>
            <a:ext cx="6311347" cy="3955774"/>
          </a:xfrm>
          <a:prstGeom prst="rect">
            <a:avLst/>
          </a:prstGeom>
        </p:spPr>
      </p:pic>
      <p:sp>
        <p:nvSpPr>
          <p:cNvPr id="10" name="TextBox 9"/>
          <p:cNvSpPr txBox="1"/>
          <p:nvPr/>
        </p:nvSpPr>
        <p:spPr>
          <a:xfrm>
            <a:off x="815077" y="2090421"/>
            <a:ext cx="557075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solidFill>
                  <a:schemeClr val="bg1"/>
                </a:solidFill>
              </a:rPr>
              <a:t>CORRECTED OSM layer in ArcGIS below my data</a:t>
            </a:r>
            <a:endParaRPr lang="en-US" sz="1400" b="1" dirty="0">
              <a:solidFill>
                <a:schemeClr val="bg1"/>
              </a:solidFill>
            </a:endParaRPr>
          </a:p>
        </p:txBody>
      </p:sp>
    </p:spTree>
    <p:extLst>
      <p:ext uri="{BB962C8B-B14F-4D97-AF65-F5344CB8AC3E}">
        <p14:creationId xmlns:p14="http://schemas.microsoft.com/office/powerpoint/2010/main" val="23822563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5a: </a:t>
            </a:r>
            <a:r>
              <a:rPr lang="en-US" dirty="0"/>
              <a:t>Final PDF Map</a:t>
            </a:r>
          </a:p>
        </p:txBody>
      </p:sp>
      <p:sp>
        <p:nvSpPr>
          <p:cNvPr id="3" name="Content Placeholder 2"/>
          <p:cNvSpPr>
            <a:spLocks noGrp="1"/>
          </p:cNvSpPr>
          <p:nvPr>
            <p:ph idx="1"/>
          </p:nvPr>
        </p:nvSpPr>
        <p:spPr>
          <a:xfrm>
            <a:off x="4760842" y="1508975"/>
            <a:ext cx="5734879" cy="4846929"/>
          </a:xfrm>
        </p:spPr>
        <p:txBody>
          <a:bodyPr>
            <a:normAutofit/>
          </a:bodyPr>
          <a:lstStyle/>
          <a:p>
            <a:r>
              <a:rPr lang="en-US" dirty="0" smtClean="0"/>
              <a:t>You can find location using </a:t>
            </a:r>
            <a:r>
              <a:rPr lang="en-US" dirty="0"/>
              <a:t>g</a:t>
            </a:r>
            <a:r>
              <a:rPr lang="en-US" dirty="0" smtClean="0"/>
              <a:t>eo-enabled PDF apps and a </a:t>
            </a:r>
            <a:r>
              <a:rPr lang="en-US" dirty="0" err="1"/>
              <a:t>g</a:t>
            </a:r>
            <a:r>
              <a:rPr lang="en-US" dirty="0" err="1" smtClean="0"/>
              <a:t>eoreferenced</a:t>
            </a:r>
            <a:r>
              <a:rPr lang="en-US" dirty="0" smtClean="0"/>
              <a:t> PDF like the one here,</a:t>
            </a:r>
          </a:p>
          <a:p>
            <a:r>
              <a:rPr lang="en-US" dirty="0"/>
              <a:t>b</a:t>
            </a:r>
            <a:r>
              <a:rPr lang="en-US" dirty="0" smtClean="0"/>
              <a:t>ut cannot get:</a:t>
            </a:r>
          </a:p>
          <a:p>
            <a:pPr lvl="1"/>
            <a:r>
              <a:rPr lang="en-US" dirty="0" smtClean="0"/>
              <a:t>Trail and intersection Info</a:t>
            </a:r>
          </a:p>
          <a:p>
            <a:pPr lvl="1"/>
            <a:r>
              <a:rPr lang="en-US" dirty="0" smtClean="0"/>
              <a:t>Other trail systems</a:t>
            </a:r>
          </a:p>
          <a:p>
            <a:pPr lvl="2"/>
            <a:r>
              <a:rPr lang="en-US" dirty="0" smtClean="0"/>
              <a:t>This map could easily be extendable to include other systems</a:t>
            </a:r>
          </a:p>
          <a:p>
            <a:pPr lvl="1"/>
            <a:r>
              <a:rPr lang="en-US" dirty="0" smtClean="0"/>
              <a:t>High resolution map (fixed resolution)</a:t>
            </a:r>
          </a:p>
        </p:txBody>
      </p:sp>
      <p:pic>
        <p:nvPicPr>
          <p:cNvPr id="4" name="Content Placeholder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859" y="1508975"/>
            <a:ext cx="3959268" cy="5123760"/>
          </a:xfrm>
          <a:prstGeom prst="rect">
            <a:avLst/>
          </a:prstGeom>
        </p:spPr>
      </p:pic>
      <p:sp>
        <p:nvSpPr>
          <p:cNvPr id="6" name="TextBox 5"/>
          <p:cNvSpPr txBox="1"/>
          <p:nvPr/>
        </p:nvSpPr>
        <p:spPr>
          <a:xfrm>
            <a:off x="420859" y="1139643"/>
            <a:ext cx="295625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solidFill>
                  <a:schemeClr val="bg1"/>
                </a:solidFill>
              </a:rPr>
              <a:t>Final </a:t>
            </a:r>
            <a:r>
              <a:rPr lang="en-US" b="1" dirty="0" err="1" smtClean="0">
                <a:solidFill>
                  <a:schemeClr val="bg1"/>
                </a:solidFill>
              </a:rPr>
              <a:t>Georeferenced</a:t>
            </a:r>
            <a:r>
              <a:rPr lang="en-US" b="1" dirty="0" smtClean="0">
                <a:solidFill>
                  <a:schemeClr val="bg1"/>
                </a:solidFill>
              </a:rPr>
              <a:t> PDF</a:t>
            </a:r>
            <a:endParaRPr lang="en-US" sz="1400" b="1" dirty="0">
              <a:solidFill>
                <a:schemeClr val="bg1"/>
              </a:solidFill>
            </a:endParaRPr>
          </a:p>
        </p:txBody>
      </p:sp>
    </p:spTree>
    <p:extLst>
      <p:ext uri="{BB962C8B-B14F-4D97-AF65-F5344CB8AC3E}">
        <p14:creationId xmlns:p14="http://schemas.microsoft.com/office/powerpoint/2010/main" val="28186820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5b: </a:t>
            </a:r>
            <a:r>
              <a:rPr lang="en-US" dirty="0"/>
              <a:t>Final </a:t>
            </a:r>
            <a:r>
              <a:rPr lang="en-US" dirty="0" smtClean="0"/>
              <a:t>Web Map</a:t>
            </a:r>
            <a:endParaRPr lang="en-US" dirty="0"/>
          </a:p>
        </p:txBody>
      </p:sp>
      <p:sp>
        <p:nvSpPr>
          <p:cNvPr id="3" name="Content Placeholder 2"/>
          <p:cNvSpPr>
            <a:spLocks noGrp="1"/>
          </p:cNvSpPr>
          <p:nvPr>
            <p:ph idx="1"/>
          </p:nvPr>
        </p:nvSpPr>
        <p:spPr>
          <a:xfrm>
            <a:off x="4820477" y="1340013"/>
            <a:ext cx="5734879" cy="4846929"/>
          </a:xfrm>
        </p:spPr>
        <p:txBody>
          <a:bodyPr>
            <a:normAutofit fontScale="92500" lnSpcReduction="20000"/>
          </a:bodyPr>
          <a:lstStyle/>
          <a:p>
            <a:r>
              <a:rPr lang="en-US" dirty="0" smtClean="0"/>
              <a:t>Final web map using Leaflet</a:t>
            </a:r>
          </a:p>
          <a:p>
            <a:pPr lvl="1"/>
            <a:r>
              <a:rPr lang="en-US" dirty="0" smtClean="0"/>
              <a:t>Leaflet is an open source JavaScript library for interactive web maps</a:t>
            </a:r>
          </a:p>
          <a:p>
            <a:pPr lvl="1"/>
            <a:r>
              <a:rPr lang="en-US" dirty="0" smtClean="0"/>
              <a:t>Lightweight, simple, and flexible</a:t>
            </a:r>
          </a:p>
          <a:p>
            <a:pPr lvl="1"/>
            <a:r>
              <a:rPr lang="en-US" dirty="0" smtClean="0"/>
              <a:t>It is very similar to </a:t>
            </a:r>
            <a:r>
              <a:rPr lang="en-US" dirty="0" err="1" smtClean="0"/>
              <a:t>OpenLayers</a:t>
            </a:r>
            <a:endParaRPr lang="en-US" dirty="0" smtClean="0"/>
          </a:p>
          <a:p>
            <a:pPr lvl="1"/>
            <a:r>
              <a:rPr lang="en-US" dirty="0" smtClean="0"/>
              <a:t>Implemented through HTML/CSS</a:t>
            </a:r>
          </a:p>
          <a:p>
            <a:pPr marL="0" indent="0">
              <a:buNone/>
            </a:pPr>
            <a:endParaRPr lang="en-US" dirty="0"/>
          </a:p>
          <a:p>
            <a:r>
              <a:rPr lang="en-US" dirty="0" smtClean="0"/>
              <a:t>For my project I used:</a:t>
            </a:r>
          </a:p>
          <a:p>
            <a:pPr lvl="1"/>
            <a:r>
              <a:rPr lang="en-US" dirty="0" smtClean="0"/>
              <a:t>Background: Web OSM Tile maps</a:t>
            </a:r>
            <a:endParaRPr lang="en-US" dirty="0"/>
          </a:p>
          <a:p>
            <a:pPr lvl="1"/>
            <a:r>
              <a:rPr lang="en-US" dirty="0" smtClean="0"/>
              <a:t>Feature data: Converted .</a:t>
            </a:r>
            <a:r>
              <a:rPr lang="en-US" dirty="0" err="1" smtClean="0"/>
              <a:t>shps</a:t>
            </a:r>
            <a:r>
              <a:rPr lang="en-US" dirty="0" smtClean="0"/>
              <a:t> to </a:t>
            </a:r>
            <a:r>
              <a:rPr lang="en-US" dirty="0" err="1" smtClean="0"/>
              <a:t>GeoJSON</a:t>
            </a:r>
            <a:r>
              <a:rPr lang="en-US" dirty="0" smtClean="0"/>
              <a:t> files</a:t>
            </a:r>
          </a:p>
          <a:p>
            <a:pPr lvl="2"/>
            <a:r>
              <a:rPr lang="en-US" dirty="0" smtClean="0"/>
              <a:t>Open standard format designed for simple geographic features</a:t>
            </a:r>
          </a:p>
          <a:p>
            <a:pPr marL="457200" lvl="1" indent="0">
              <a:buNone/>
            </a:pPr>
            <a:endParaRPr lang="en-US" dirty="0" smtClean="0"/>
          </a:p>
          <a:p>
            <a:r>
              <a:rPr lang="en-US" dirty="0" smtClean="0"/>
              <a:t>Website</a:t>
            </a:r>
          </a:p>
          <a:p>
            <a:endParaRPr lang="en-US" dirty="0"/>
          </a:p>
        </p:txBody>
      </p:sp>
      <p:sp>
        <p:nvSpPr>
          <p:cNvPr id="5" name="Rectangle 4">
            <a:hlinkClick r:id="rId3"/>
          </p:cNvPr>
          <p:cNvSpPr/>
          <p:nvPr/>
        </p:nvSpPr>
        <p:spPr>
          <a:xfrm>
            <a:off x="4899992" y="6048128"/>
            <a:ext cx="5290998" cy="307777"/>
          </a:xfrm>
          <a:prstGeom prst="rect">
            <a:avLst/>
          </a:prstGeom>
        </p:spPr>
        <p:txBody>
          <a:bodyPr wrap="square">
            <a:spAutoFit/>
          </a:bodyPr>
          <a:lstStyle/>
          <a:p>
            <a:r>
              <a:rPr lang="en-US" sz="1400" dirty="0">
                <a:hlinkClick r:id="rId3"/>
              </a:rPr>
              <a:t>http://</a:t>
            </a:r>
            <a:r>
              <a:rPr lang="en-US" sz="1400" dirty="0" smtClean="0">
                <a:hlinkClick r:id="rId3"/>
              </a:rPr>
              <a:t>joel-whitney.com/SIE509Final/TrailGeolocator.html</a:t>
            </a:r>
            <a:endParaRPr lang="en-US" sz="1400"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 r="54336"/>
          <a:stretch/>
        </p:blipFill>
        <p:spPr>
          <a:xfrm>
            <a:off x="301592" y="1508974"/>
            <a:ext cx="4002052" cy="4673357"/>
          </a:xfrm>
          <a:prstGeom prst="rect">
            <a:avLst/>
          </a:prstGeom>
          <a:ln>
            <a:noFill/>
          </a:ln>
          <a:effectLst>
            <a:outerShdw blurRad="190500" algn="tl" rotWithShape="0">
              <a:srgbClr val="000000">
                <a:alpha val="70000"/>
              </a:srgbClr>
            </a:outerShdw>
          </a:effectLst>
        </p:spPr>
      </p:pic>
      <p:sp>
        <p:nvSpPr>
          <p:cNvPr id="6" name="TextBox 5"/>
          <p:cNvSpPr txBox="1"/>
          <p:nvPr/>
        </p:nvSpPr>
        <p:spPr>
          <a:xfrm>
            <a:off x="301592" y="1139644"/>
            <a:ext cx="199125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solidFill>
                  <a:schemeClr val="bg1"/>
                </a:solidFill>
              </a:rPr>
              <a:t>Leaflet </a:t>
            </a:r>
            <a:r>
              <a:rPr lang="en-US" b="1" dirty="0" err="1" smtClean="0">
                <a:solidFill>
                  <a:schemeClr val="bg1"/>
                </a:solidFill>
              </a:rPr>
              <a:t>webmap</a:t>
            </a:r>
            <a:endParaRPr lang="en-US" sz="1400" b="1" dirty="0">
              <a:solidFill>
                <a:schemeClr val="bg1"/>
              </a:solidFill>
            </a:endParaRPr>
          </a:p>
        </p:txBody>
      </p:sp>
    </p:spTree>
    <p:extLst>
      <p:ext uri="{BB962C8B-B14F-4D97-AF65-F5344CB8AC3E}">
        <p14:creationId xmlns:p14="http://schemas.microsoft.com/office/powerpoint/2010/main" val="12386046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261" y="1461380"/>
            <a:ext cx="3947979" cy="5133061"/>
          </a:xfrm>
          <a:prstGeom prst="rect">
            <a:avLst/>
          </a:prstGeom>
        </p:spPr>
      </p:pic>
      <p:sp>
        <p:nvSpPr>
          <p:cNvPr id="3" name="Title 1"/>
          <p:cNvSpPr>
            <a:spLocks noGrp="1"/>
          </p:cNvSpPr>
          <p:nvPr>
            <p:ph type="title"/>
          </p:nvPr>
        </p:nvSpPr>
        <p:spPr>
          <a:xfrm>
            <a:off x="646111" y="452718"/>
            <a:ext cx="9404723" cy="1400530"/>
          </a:xfrm>
        </p:spPr>
        <p:txBody>
          <a:bodyPr/>
          <a:lstStyle/>
          <a:p>
            <a:r>
              <a:rPr lang="en-US" dirty="0" smtClean="0"/>
              <a:t>What is the current solution?</a:t>
            </a:r>
            <a:endParaRPr lang="en-US" dirty="0"/>
          </a:p>
        </p:txBody>
      </p:sp>
      <p:sp>
        <p:nvSpPr>
          <p:cNvPr id="4" name="Content Placeholder 2"/>
          <p:cNvSpPr>
            <a:spLocks noGrp="1"/>
          </p:cNvSpPr>
          <p:nvPr>
            <p:ph idx="1"/>
          </p:nvPr>
        </p:nvSpPr>
        <p:spPr>
          <a:xfrm>
            <a:off x="243777" y="1815174"/>
            <a:ext cx="6872484" cy="4195481"/>
          </a:xfrm>
        </p:spPr>
        <p:txBody>
          <a:bodyPr/>
          <a:lstStyle/>
          <a:p>
            <a:r>
              <a:rPr lang="en-US" dirty="0" smtClean="0"/>
              <a:t>Current solution is PDF/paper map</a:t>
            </a:r>
          </a:p>
          <a:p>
            <a:pPr lvl="1"/>
            <a:r>
              <a:rPr lang="en-US" dirty="0" smtClean="0"/>
              <a:t>You cannot get any information from PDF map</a:t>
            </a:r>
          </a:p>
          <a:p>
            <a:pPr lvl="1"/>
            <a:r>
              <a:rPr lang="en-US" dirty="0" smtClean="0"/>
              <a:t>Map ends at PDF boundaries</a:t>
            </a:r>
          </a:p>
          <a:p>
            <a:pPr lvl="1"/>
            <a:r>
              <a:rPr lang="en-US" dirty="0" smtClean="0"/>
              <a:t>Managing multiple trail PDFs is inconvenient</a:t>
            </a:r>
          </a:p>
          <a:p>
            <a:pPr marL="457200" lvl="1" indent="0">
              <a:buNone/>
            </a:pPr>
            <a:endParaRPr lang="en-US" dirty="0" smtClean="0"/>
          </a:p>
          <a:p>
            <a:r>
              <a:rPr lang="en-US" dirty="0" err="1"/>
              <a:t>UMaine</a:t>
            </a:r>
            <a:r>
              <a:rPr lang="en-US" dirty="0"/>
              <a:t> Map</a:t>
            </a:r>
          </a:p>
          <a:p>
            <a:pPr lvl="1"/>
            <a:r>
              <a:rPr lang="en-US" dirty="0"/>
              <a:t>Not up to date with single track trails</a:t>
            </a:r>
          </a:p>
          <a:p>
            <a:pPr lvl="2"/>
            <a:r>
              <a:rPr lang="en-US" dirty="0"/>
              <a:t>Geo-reference info not maintained in PDF</a:t>
            </a:r>
          </a:p>
          <a:p>
            <a:pPr marL="457200" lvl="1" indent="0">
              <a:buNone/>
            </a:pPr>
            <a:endParaRPr lang="en-US" dirty="0" smtClean="0"/>
          </a:p>
          <a:p>
            <a:pPr marL="0" indent="0">
              <a:buNone/>
            </a:pPr>
            <a:endParaRPr lang="en-US" dirty="0"/>
          </a:p>
        </p:txBody>
      </p:sp>
    </p:spTree>
    <p:extLst>
      <p:ext uri="{BB962C8B-B14F-4D97-AF65-F5344CB8AC3E}">
        <p14:creationId xmlns:p14="http://schemas.microsoft.com/office/powerpoint/2010/main" val="23580594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756477" y="1355087"/>
            <a:ext cx="10013123" cy="4846929"/>
          </a:xfrm>
        </p:spPr>
        <p:txBody>
          <a:bodyPr>
            <a:normAutofit/>
          </a:bodyPr>
          <a:lstStyle/>
          <a:p>
            <a:r>
              <a:rPr lang="en-US" dirty="0" smtClean="0"/>
              <a:t>Results:</a:t>
            </a:r>
          </a:p>
          <a:p>
            <a:pPr lvl="1"/>
            <a:r>
              <a:rPr lang="en-US" dirty="0" smtClean="0"/>
              <a:t>Updated </a:t>
            </a:r>
            <a:r>
              <a:rPr lang="en-US" dirty="0" err="1" smtClean="0"/>
              <a:t>DeMeritt</a:t>
            </a:r>
            <a:r>
              <a:rPr lang="en-US" dirty="0" smtClean="0"/>
              <a:t> Forest Map</a:t>
            </a:r>
          </a:p>
          <a:p>
            <a:pPr lvl="1"/>
            <a:r>
              <a:rPr lang="en-US" dirty="0"/>
              <a:t>Web-based </a:t>
            </a:r>
            <a:r>
              <a:rPr lang="en-US" dirty="0" err="1"/>
              <a:t>Singletrack</a:t>
            </a:r>
            <a:r>
              <a:rPr lang="en-US" dirty="0"/>
              <a:t> Trail Information System &amp; </a:t>
            </a:r>
            <a:r>
              <a:rPr lang="en-US" dirty="0" err="1"/>
              <a:t>Geolocator</a:t>
            </a:r>
            <a:r>
              <a:rPr lang="en-US" dirty="0"/>
              <a:t> </a:t>
            </a:r>
            <a:endParaRPr lang="en-US" dirty="0" smtClean="0"/>
          </a:p>
          <a:p>
            <a:r>
              <a:rPr lang="en-US" dirty="0" smtClean="0"/>
              <a:t>Improvements:</a:t>
            </a:r>
            <a:endParaRPr lang="en-US" dirty="0"/>
          </a:p>
          <a:p>
            <a:pPr lvl="1"/>
            <a:r>
              <a:rPr lang="en-US" dirty="0" smtClean="0"/>
              <a:t>Make the system easier to add data from other systems</a:t>
            </a:r>
          </a:p>
          <a:p>
            <a:pPr lvl="1"/>
            <a:r>
              <a:rPr lang="en-US" dirty="0" smtClean="0"/>
              <a:t>Iconic </a:t>
            </a:r>
            <a:r>
              <a:rPr lang="en-US" dirty="0" smtClean="0"/>
              <a:t>features that be used as landmarks and destinations</a:t>
            </a:r>
          </a:p>
          <a:p>
            <a:pPr lvl="1"/>
            <a:r>
              <a:rPr lang="en-US" dirty="0" smtClean="0"/>
              <a:t>Trail news: updates, conditions, etc.</a:t>
            </a:r>
          </a:p>
          <a:p>
            <a:pPr lvl="1"/>
            <a:endParaRPr lang="en-US" dirty="0" smtClean="0"/>
          </a:p>
          <a:p>
            <a:pPr marL="0" indent="0">
              <a:buNone/>
            </a:pPr>
            <a:endParaRPr lang="en-US" dirty="0"/>
          </a:p>
        </p:txBody>
      </p:sp>
    </p:spTree>
    <p:extLst>
      <p:ext uri="{BB962C8B-B14F-4D97-AF65-F5344CB8AC3E}">
        <p14:creationId xmlns:p14="http://schemas.microsoft.com/office/powerpoint/2010/main" val="30642268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Make local database of single track bike trails around </a:t>
            </a:r>
            <a:r>
              <a:rPr lang="en-US" dirty="0" err="1" smtClean="0"/>
              <a:t>UMaine</a:t>
            </a:r>
            <a:endParaRPr lang="en-US" dirty="0" smtClean="0"/>
          </a:p>
          <a:p>
            <a:pPr lvl="1"/>
            <a:r>
              <a:rPr lang="en-US" dirty="0" smtClean="0"/>
              <a:t>Easily extendable to other systems</a:t>
            </a:r>
          </a:p>
          <a:p>
            <a:r>
              <a:rPr lang="en-US" dirty="0" smtClean="0"/>
              <a:t>Collect data:</a:t>
            </a:r>
          </a:p>
          <a:p>
            <a:pPr lvl="1"/>
            <a:r>
              <a:rPr lang="en-US" dirty="0" smtClean="0"/>
              <a:t>GPS tracks</a:t>
            </a:r>
          </a:p>
          <a:p>
            <a:pPr lvl="1"/>
            <a:r>
              <a:rPr lang="en-US" dirty="0" smtClean="0"/>
              <a:t>Local trail names</a:t>
            </a:r>
          </a:p>
          <a:p>
            <a:pPr lvl="1"/>
            <a:r>
              <a:rPr lang="en-US" dirty="0" smtClean="0"/>
              <a:t>International Mountain Bike Association </a:t>
            </a:r>
            <a:r>
              <a:rPr lang="en-US" dirty="0" smtClean="0"/>
              <a:t>trail </a:t>
            </a:r>
            <a:r>
              <a:rPr lang="en-US" dirty="0" smtClean="0"/>
              <a:t>ratings</a:t>
            </a:r>
          </a:p>
          <a:p>
            <a:pPr lvl="1"/>
            <a:r>
              <a:rPr lang="en-US" dirty="0" smtClean="0"/>
              <a:t>Other </a:t>
            </a:r>
            <a:r>
              <a:rPr lang="en-US" dirty="0" smtClean="0"/>
              <a:t>general information (management, pets, etc.)</a:t>
            </a:r>
          </a:p>
          <a:p>
            <a:r>
              <a:rPr lang="en-US" dirty="0" smtClean="0"/>
              <a:t>Present in an easy to use way</a:t>
            </a:r>
          </a:p>
          <a:p>
            <a:pPr lvl="1"/>
            <a:r>
              <a:rPr lang="en-US" dirty="0" smtClean="0"/>
              <a:t>Focus is on mobile platform</a:t>
            </a:r>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4479" b="14873"/>
          <a:stretch/>
        </p:blipFill>
        <p:spPr>
          <a:xfrm>
            <a:off x="8351988" y="2798449"/>
            <a:ext cx="2920395" cy="36496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453647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Hardware/Software Used</a:t>
            </a:r>
            <a:endParaRPr lang="en-US" dirty="0"/>
          </a:p>
        </p:txBody>
      </p:sp>
      <p:sp>
        <p:nvSpPr>
          <p:cNvPr id="3" name="Content Placeholder 2"/>
          <p:cNvSpPr>
            <a:spLocks noGrp="1"/>
          </p:cNvSpPr>
          <p:nvPr>
            <p:ph idx="1"/>
          </p:nvPr>
        </p:nvSpPr>
        <p:spPr>
          <a:xfrm>
            <a:off x="1103312" y="1341120"/>
            <a:ext cx="8946541" cy="5242560"/>
          </a:xfrm>
        </p:spPr>
        <p:txBody>
          <a:bodyPr>
            <a:normAutofit fontScale="92500"/>
          </a:bodyPr>
          <a:lstStyle/>
          <a:p>
            <a:r>
              <a:rPr lang="en-US" dirty="0" smtClean="0"/>
              <a:t>Desktop</a:t>
            </a:r>
          </a:p>
          <a:p>
            <a:pPr lvl="1"/>
            <a:r>
              <a:rPr lang="en-US" u="sng" dirty="0" smtClean="0"/>
              <a:t>ArcMap 10.3</a:t>
            </a:r>
            <a:r>
              <a:rPr lang="en-US" dirty="0" smtClean="0"/>
              <a:t> - Most of the project completed and maintained using ArcMap</a:t>
            </a:r>
          </a:p>
          <a:p>
            <a:pPr lvl="1"/>
            <a:r>
              <a:rPr lang="en-US" u="sng" dirty="0" smtClean="0"/>
              <a:t>QGIS 2.12</a:t>
            </a:r>
            <a:r>
              <a:rPr lang="en-US" dirty="0" smtClean="0"/>
              <a:t> - Initial handling of GPX files and exporting </a:t>
            </a:r>
            <a:r>
              <a:rPr lang="en-US" dirty="0" err="1" smtClean="0"/>
              <a:t>GeoJSON</a:t>
            </a:r>
            <a:r>
              <a:rPr lang="en-US" dirty="0" smtClean="0"/>
              <a:t> files</a:t>
            </a:r>
          </a:p>
          <a:p>
            <a:pPr lvl="1"/>
            <a:r>
              <a:rPr lang="en-US" u="sng" dirty="0" smtClean="0"/>
              <a:t>Java </a:t>
            </a:r>
            <a:r>
              <a:rPr lang="en-US" u="sng" dirty="0" err="1" smtClean="0"/>
              <a:t>OpenStreetMap</a:t>
            </a:r>
            <a:r>
              <a:rPr lang="en-US" u="sng" dirty="0" smtClean="0"/>
              <a:t> Editor </a:t>
            </a:r>
            <a:r>
              <a:rPr lang="en-US" dirty="0" smtClean="0"/>
              <a:t>- Downloading and uploading data from/to </a:t>
            </a:r>
            <a:r>
              <a:rPr lang="en-US" dirty="0" err="1" smtClean="0"/>
              <a:t>OpenStreetMap</a:t>
            </a:r>
            <a:endParaRPr lang="en-US" dirty="0" smtClean="0"/>
          </a:p>
          <a:p>
            <a:pPr lvl="1"/>
            <a:r>
              <a:rPr lang="en-US" u="sng" dirty="0" smtClean="0"/>
              <a:t>ODK Aggregate</a:t>
            </a:r>
            <a:r>
              <a:rPr lang="en-US" dirty="0" smtClean="0"/>
              <a:t> – Database client for </a:t>
            </a:r>
            <a:r>
              <a:rPr lang="en-US" dirty="0" err="1" smtClean="0"/>
              <a:t>GeoODK</a:t>
            </a:r>
            <a:r>
              <a:rPr lang="en-US" dirty="0" smtClean="0"/>
              <a:t> Collect data running on my Google App Engine.</a:t>
            </a:r>
          </a:p>
          <a:p>
            <a:pPr lvl="1"/>
            <a:r>
              <a:rPr lang="en-US" u="sng" dirty="0" smtClean="0"/>
              <a:t>Python 3.4 </a:t>
            </a:r>
            <a:r>
              <a:rPr lang="en-US" dirty="0" smtClean="0"/>
              <a:t>-  Wrote script to reformat the </a:t>
            </a:r>
            <a:r>
              <a:rPr lang="en-US" dirty="0" err="1" smtClean="0"/>
              <a:t>linestrings</a:t>
            </a:r>
            <a:r>
              <a:rPr lang="en-US" dirty="0" smtClean="0"/>
              <a:t> in a CSV into WKT format</a:t>
            </a:r>
          </a:p>
          <a:p>
            <a:pPr lvl="1"/>
            <a:r>
              <a:rPr lang="en-US" u="sng" dirty="0" smtClean="0"/>
              <a:t>Notepad++ </a:t>
            </a:r>
            <a:r>
              <a:rPr lang="en-US" dirty="0" smtClean="0"/>
              <a:t>- HTML/CSS/JS editor</a:t>
            </a:r>
            <a:endParaRPr lang="en-US" dirty="0"/>
          </a:p>
          <a:p>
            <a:r>
              <a:rPr lang="en-US" dirty="0" smtClean="0"/>
              <a:t>HTC One</a:t>
            </a:r>
          </a:p>
          <a:p>
            <a:pPr lvl="1"/>
            <a:r>
              <a:rPr lang="en-US" u="sng" dirty="0" err="1" smtClean="0"/>
              <a:t>GeoODK</a:t>
            </a:r>
            <a:r>
              <a:rPr lang="en-US" u="sng" dirty="0" smtClean="0"/>
              <a:t> Collect </a:t>
            </a:r>
            <a:r>
              <a:rPr lang="en-US" dirty="0" smtClean="0"/>
              <a:t>– Collect </a:t>
            </a:r>
            <a:r>
              <a:rPr lang="en-US" dirty="0" err="1" smtClean="0"/>
              <a:t>singletrack</a:t>
            </a:r>
            <a:r>
              <a:rPr lang="en-US" dirty="0" smtClean="0"/>
              <a:t> trail paths and information</a:t>
            </a:r>
            <a:endParaRPr lang="en-US" u="sng" dirty="0" smtClean="0"/>
          </a:p>
          <a:p>
            <a:pPr lvl="1"/>
            <a:r>
              <a:rPr lang="en-US" u="sng" dirty="0" err="1" smtClean="0"/>
              <a:t>Strava</a:t>
            </a:r>
            <a:r>
              <a:rPr lang="en-US" dirty="0" smtClean="0"/>
              <a:t> – Collect all biking trail paths</a:t>
            </a:r>
            <a:endParaRPr lang="en-US" u="sng" dirty="0" smtClean="0"/>
          </a:p>
          <a:p>
            <a:pPr lvl="1"/>
            <a:r>
              <a:rPr lang="en-US" u="sng" dirty="0" smtClean="0"/>
              <a:t>PDF Maps</a:t>
            </a:r>
            <a:r>
              <a:rPr lang="en-US" dirty="0" smtClean="0"/>
              <a:t> – Used location testing of </a:t>
            </a:r>
            <a:r>
              <a:rPr lang="en-US" dirty="0" err="1" smtClean="0"/>
              <a:t>georeferenced</a:t>
            </a:r>
            <a:r>
              <a:rPr lang="en-US" dirty="0" smtClean="0"/>
              <a:t> PDF map</a:t>
            </a:r>
            <a:endParaRPr lang="en-US" u="sng" dirty="0" smtClean="0"/>
          </a:p>
          <a:p>
            <a:r>
              <a:rPr lang="en-US" dirty="0" smtClean="0"/>
              <a:t>Garmin 60cX GPS – Collect all biking trail paths</a:t>
            </a:r>
            <a:endParaRPr lang="en-US" dirty="0"/>
          </a:p>
        </p:txBody>
      </p:sp>
    </p:spTree>
    <p:extLst>
      <p:ext uri="{BB962C8B-B14F-4D97-AF65-F5344CB8AC3E}">
        <p14:creationId xmlns:p14="http://schemas.microsoft.com/office/powerpoint/2010/main" val="4412178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Collect existing data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847" y="1432624"/>
            <a:ext cx="8394192" cy="4721733"/>
          </a:xfrm>
          <a:prstGeom prst="rect">
            <a:avLst/>
          </a:prstGeom>
        </p:spPr>
      </p:pic>
      <p:sp>
        <p:nvSpPr>
          <p:cNvPr id="5" name="Content Placeholder 2"/>
          <p:cNvSpPr>
            <a:spLocks noGrp="1"/>
          </p:cNvSpPr>
          <p:nvPr>
            <p:ph idx="1"/>
          </p:nvPr>
        </p:nvSpPr>
        <p:spPr>
          <a:xfrm>
            <a:off x="1912230" y="6154357"/>
            <a:ext cx="6872484" cy="487679"/>
          </a:xfrm>
        </p:spPr>
        <p:txBody>
          <a:bodyPr>
            <a:normAutofit/>
          </a:bodyPr>
          <a:lstStyle/>
          <a:p>
            <a:r>
              <a:rPr lang="en-US" dirty="0" err="1" smtClean="0"/>
              <a:t>Georeferenced</a:t>
            </a:r>
            <a:r>
              <a:rPr lang="en-US" dirty="0" smtClean="0"/>
              <a:t> </a:t>
            </a:r>
            <a:r>
              <a:rPr lang="en-US" dirty="0" smtClean="0"/>
              <a:t>PDF in project</a:t>
            </a:r>
          </a:p>
        </p:txBody>
      </p:sp>
    </p:spTree>
    <p:extLst>
      <p:ext uri="{BB962C8B-B14F-4D97-AF65-F5344CB8AC3E}">
        <p14:creationId xmlns:p14="http://schemas.microsoft.com/office/powerpoint/2010/main" val="10488279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Collect existing data</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210" y="1290828"/>
            <a:ext cx="7766304" cy="4853940"/>
          </a:xfrm>
          <a:prstGeom prst="rect">
            <a:avLst/>
          </a:prstGeom>
        </p:spPr>
      </p:pic>
      <p:sp>
        <p:nvSpPr>
          <p:cNvPr id="5" name="Content Placeholder 2"/>
          <p:cNvSpPr>
            <a:spLocks noGrp="1"/>
          </p:cNvSpPr>
          <p:nvPr>
            <p:ph idx="1"/>
          </p:nvPr>
        </p:nvSpPr>
        <p:spPr>
          <a:xfrm>
            <a:off x="1912230" y="6154357"/>
            <a:ext cx="7864284" cy="487679"/>
          </a:xfrm>
        </p:spPr>
        <p:txBody>
          <a:bodyPr>
            <a:normAutofit/>
          </a:bodyPr>
          <a:lstStyle/>
          <a:p>
            <a:r>
              <a:rPr lang="en-US" dirty="0" smtClean="0"/>
              <a:t>The trail data acquired from </a:t>
            </a:r>
            <a:r>
              <a:rPr lang="en-US" dirty="0" err="1" smtClean="0"/>
              <a:t>UMaine</a:t>
            </a:r>
            <a:r>
              <a:rPr lang="en-US" dirty="0" smtClean="0"/>
              <a:t> of the trails (from 2009)</a:t>
            </a:r>
          </a:p>
        </p:txBody>
      </p:sp>
    </p:spTree>
    <p:extLst>
      <p:ext uri="{BB962C8B-B14F-4D97-AF65-F5344CB8AC3E}">
        <p14:creationId xmlns:p14="http://schemas.microsoft.com/office/powerpoint/2010/main" val="30248211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2: </a:t>
            </a:r>
            <a:r>
              <a:rPr lang="en-US" dirty="0"/>
              <a:t>Collect </a:t>
            </a:r>
            <a:r>
              <a:rPr lang="en-US" dirty="0" smtClean="0"/>
              <a:t>my own </a:t>
            </a:r>
            <a:r>
              <a:rPr lang="en-US" dirty="0"/>
              <a:t>data</a:t>
            </a:r>
          </a:p>
        </p:txBody>
      </p:sp>
      <p:sp>
        <p:nvSpPr>
          <p:cNvPr id="3" name="Content Placeholder 2"/>
          <p:cNvSpPr>
            <a:spLocks noGrp="1"/>
          </p:cNvSpPr>
          <p:nvPr>
            <p:ph idx="1"/>
          </p:nvPr>
        </p:nvSpPr>
        <p:spPr/>
        <p:txBody>
          <a:bodyPr/>
          <a:lstStyle/>
          <a:p>
            <a:r>
              <a:rPr lang="en-US" dirty="0" smtClean="0"/>
              <a:t>Data collection methods:</a:t>
            </a:r>
          </a:p>
          <a:p>
            <a:pPr lvl="1"/>
            <a:r>
              <a:rPr lang="en-US" dirty="0" err="1"/>
              <a:t>Strava</a:t>
            </a:r>
            <a:r>
              <a:rPr lang="en-US" dirty="0"/>
              <a:t> (GPS tracks)</a:t>
            </a:r>
          </a:p>
          <a:p>
            <a:pPr lvl="1"/>
            <a:r>
              <a:rPr lang="en-US" dirty="0"/>
              <a:t>Garmin handheld (GPS tracks</a:t>
            </a:r>
            <a:r>
              <a:rPr lang="en-US" dirty="0" smtClean="0"/>
              <a:t>)</a:t>
            </a:r>
          </a:p>
          <a:p>
            <a:pPr lvl="1"/>
            <a:r>
              <a:rPr lang="en-US" dirty="0" err="1" smtClean="0"/>
              <a:t>GeoODK</a:t>
            </a:r>
            <a:r>
              <a:rPr lang="en-US" dirty="0" smtClean="0"/>
              <a:t> Collect (Trail info, GPS tracks, Intersection Info)</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6307" y="3748462"/>
            <a:ext cx="2089404" cy="278587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5996" y="3820692"/>
            <a:ext cx="2364154" cy="242770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2874" y="3920527"/>
            <a:ext cx="2527542" cy="2527542"/>
          </a:xfrm>
          <a:prstGeom prst="rect">
            <a:avLst/>
          </a:prstGeom>
        </p:spPr>
      </p:pic>
    </p:spTree>
    <p:extLst>
      <p:ext uri="{BB962C8B-B14F-4D97-AF65-F5344CB8AC3E}">
        <p14:creationId xmlns:p14="http://schemas.microsoft.com/office/powerpoint/2010/main" val="37542230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2a: </a:t>
            </a:r>
            <a:r>
              <a:rPr lang="en-US" dirty="0" err="1" smtClean="0"/>
              <a:t>Strava</a:t>
            </a:r>
            <a:r>
              <a:rPr lang="en-US" dirty="0" smtClean="0"/>
              <a:t> app</a:t>
            </a: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2550" t="10080" r="15878" b="7258"/>
          <a:stretch/>
        </p:blipFill>
        <p:spPr>
          <a:xfrm>
            <a:off x="99391" y="1679714"/>
            <a:ext cx="5645427" cy="407504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3217" y="2163267"/>
            <a:ext cx="7298635" cy="4561647"/>
          </a:xfrm>
          <a:prstGeom prst="rect">
            <a:avLst/>
          </a:prstGeom>
        </p:spPr>
      </p:pic>
      <p:pic>
        <p:nvPicPr>
          <p:cNvPr id="6" name="Content Placeholder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050834" y="452718"/>
            <a:ext cx="1988106" cy="3534410"/>
          </a:xfrm>
          <a:prstGeom prst="rect">
            <a:avLst/>
          </a:prstGeom>
          <a:ln>
            <a:noFill/>
          </a:ln>
          <a:effectLst>
            <a:outerShdw blurRad="190500" algn="tl" rotWithShape="0">
              <a:srgbClr val="000000">
                <a:alpha val="70000"/>
              </a:srgbClr>
            </a:outerShdw>
          </a:effectLst>
        </p:spPr>
      </p:pic>
      <p:sp>
        <p:nvSpPr>
          <p:cNvPr id="12" name="TextBox 11"/>
          <p:cNvSpPr txBox="1"/>
          <p:nvPr/>
        </p:nvSpPr>
        <p:spPr>
          <a:xfrm>
            <a:off x="4373217" y="1578492"/>
            <a:ext cx="5084073" cy="58477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b="1" dirty="0" smtClean="0">
                <a:solidFill>
                  <a:schemeClr val="bg1"/>
                </a:solidFill>
              </a:rPr>
              <a:t>Final Output of </a:t>
            </a:r>
            <a:r>
              <a:rPr lang="en-US" b="1" dirty="0" err="1" smtClean="0">
                <a:solidFill>
                  <a:schemeClr val="bg1"/>
                </a:solidFill>
              </a:rPr>
              <a:t>Strava</a:t>
            </a:r>
            <a:r>
              <a:rPr lang="en-US" b="1" dirty="0" smtClean="0">
                <a:solidFill>
                  <a:schemeClr val="bg1"/>
                </a:solidFill>
              </a:rPr>
              <a:t> data imported as GPX</a:t>
            </a:r>
          </a:p>
          <a:p>
            <a:r>
              <a:rPr lang="en-US" sz="1400" b="1" dirty="0" smtClean="0">
                <a:solidFill>
                  <a:schemeClr val="bg1"/>
                </a:solidFill>
              </a:rPr>
              <a:t>Single GPX tracks merged into a single SHP</a:t>
            </a:r>
            <a:endParaRPr lang="en-US" sz="1400" b="1" dirty="0">
              <a:solidFill>
                <a:schemeClr val="bg1"/>
              </a:solidFill>
            </a:endParaRPr>
          </a:p>
        </p:txBody>
      </p:sp>
      <p:sp>
        <p:nvSpPr>
          <p:cNvPr id="10" name="TextBox 9"/>
          <p:cNvSpPr txBox="1"/>
          <p:nvPr/>
        </p:nvSpPr>
        <p:spPr>
          <a:xfrm>
            <a:off x="99391" y="1300775"/>
            <a:ext cx="3504486"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b="1" dirty="0" err="1" smtClean="0">
                <a:solidFill>
                  <a:schemeClr val="bg1"/>
                </a:solidFill>
              </a:rPr>
              <a:t>Strava</a:t>
            </a:r>
            <a:r>
              <a:rPr lang="en-US" b="1" dirty="0" smtClean="0">
                <a:solidFill>
                  <a:schemeClr val="bg1"/>
                </a:solidFill>
              </a:rPr>
              <a:t> data on </a:t>
            </a:r>
            <a:r>
              <a:rPr lang="en-US" b="1" dirty="0" err="1" smtClean="0">
                <a:solidFill>
                  <a:schemeClr val="bg1"/>
                </a:solidFill>
              </a:rPr>
              <a:t>Strava</a:t>
            </a:r>
            <a:r>
              <a:rPr lang="en-US" b="1" dirty="0" smtClean="0">
                <a:solidFill>
                  <a:schemeClr val="bg1"/>
                </a:solidFill>
              </a:rPr>
              <a:t> website</a:t>
            </a:r>
            <a:endParaRPr lang="en-US" sz="1400" b="1" dirty="0">
              <a:solidFill>
                <a:schemeClr val="bg1"/>
              </a:solidFill>
            </a:endParaRPr>
          </a:p>
        </p:txBody>
      </p:sp>
    </p:spTree>
    <p:extLst>
      <p:ext uri="{BB962C8B-B14F-4D97-AF65-F5344CB8AC3E}">
        <p14:creationId xmlns:p14="http://schemas.microsoft.com/office/powerpoint/2010/main" val="39669332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2b: Garmin Handheld</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66472" y="1605647"/>
            <a:ext cx="2636556" cy="3515409"/>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080" y="1605647"/>
            <a:ext cx="8087139" cy="5054462"/>
          </a:xfrm>
          <a:prstGeom prst="rect">
            <a:avLst/>
          </a:prstGeom>
        </p:spPr>
      </p:pic>
      <p:sp>
        <p:nvSpPr>
          <p:cNvPr id="12" name="TextBox 11"/>
          <p:cNvSpPr txBox="1"/>
          <p:nvPr/>
        </p:nvSpPr>
        <p:spPr>
          <a:xfrm>
            <a:off x="491080" y="1236315"/>
            <a:ext cx="5186035"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b="1" dirty="0" smtClean="0">
                <a:solidFill>
                  <a:schemeClr val="bg1"/>
                </a:solidFill>
              </a:rPr>
              <a:t>Final Output of Garmin data imported as GPX</a:t>
            </a:r>
            <a:endParaRPr lang="en-US" sz="1400" b="1" dirty="0">
              <a:solidFill>
                <a:schemeClr val="bg1"/>
              </a:solidFill>
            </a:endParaRPr>
          </a:p>
        </p:txBody>
      </p:sp>
    </p:spTree>
    <p:extLst>
      <p:ext uri="{BB962C8B-B14F-4D97-AF65-F5344CB8AC3E}">
        <p14:creationId xmlns:p14="http://schemas.microsoft.com/office/powerpoint/2010/main" val="291657016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1096</TotalTime>
  <Words>3621</Words>
  <Application>Microsoft Office PowerPoint</Application>
  <PresentationFormat>Widescreen</PresentationFormat>
  <Paragraphs>281</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Century Gothic</vt:lpstr>
      <vt:lpstr>Wingdings 3</vt:lpstr>
      <vt:lpstr>Ion</vt:lpstr>
      <vt:lpstr> Web-based Singletrack Trail Information System &amp; Geolocator </vt:lpstr>
      <vt:lpstr>What is the current solution?</vt:lpstr>
      <vt:lpstr>Overview</vt:lpstr>
      <vt:lpstr>Hardware/Software Used</vt:lpstr>
      <vt:lpstr>Step 1: Collect existing data</vt:lpstr>
      <vt:lpstr>Step 1: Collect existing data</vt:lpstr>
      <vt:lpstr>Step 2: Collect my own data</vt:lpstr>
      <vt:lpstr>Step 2a: Strava app</vt:lpstr>
      <vt:lpstr>Step 2b: Garmin Handheld</vt:lpstr>
      <vt:lpstr>Step 2c: GeoODK Collect (Input)</vt:lpstr>
      <vt:lpstr>Step 2c: GeoODK Collect (Output)</vt:lpstr>
      <vt:lpstr>Step 2c: GeoODK Collect (Output)</vt:lpstr>
      <vt:lpstr>Step 2d: Other Data</vt:lpstr>
      <vt:lpstr>Step 3: Combine data</vt:lpstr>
      <vt:lpstr>Step 3: Combine data</vt:lpstr>
      <vt:lpstr>Step 4: Other Issues</vt:lpstr>
      <vt:lpstr>Step 4: Other Issues</vt:lpstr>
      <vt:lpstr>Step 5a: Final PDF Map</vt:lpstr>
      <vt:lpstr>Step 5b: Final Web Map</vt:lpstr>
      <vt:lpstr>Conclusions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 509 – Final Project  Fall 2015</dc:title>
  <dc:creator>JOEL WHITNEY</dc:creator>
  <cp:lastModifiedBy>JOEL WHITNEY</cp:lastModifiedBy>
  <cp:revision>51</cp:revision>
  <dcterms:created xsi:type="dcterms:W3CDTF">2015-12-06T03:21:46Z</dcterms:created>
  <dcterms:modified xsi:type="dcterms:W3CDTF">2015-12-16T22:24:34Z</dcterms:modified>
</cp:coreProperties>
</file>